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80" r:id="rId2"/>
    <p:sldId id="258" r:id="rId3"/>
    <p:sldId id="286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85" r:id="rId17"/>
    <p:sldId id="282" r:id="rId18"/>
    <p:sldId id="273" r:id="rId19"/>
    <p:sldId id="275" r:id="rId20"/>
    <p:sldId id="276" r:id="rId21"/>
    <p:sldId id="277" r:id="rId22"/>
    <p:sldId id="284" r:id="rId23"/>
    <p:sldId id="278" r:id="rId24"/>
    <p:sldId id="27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D9A"/>
    <a:srgbClr val="9A90A0"/>
    <a:srgbClr val="F9CD00"/>
    <a:srgbClr val="D7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1D912F-B7D6-4513-8240-9C12AE935A0A}">
  <a:tblStyle styleId="{F31D912F-B7D6-4513-8240-9C12AE935A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8" autoAdjust="0"/>
    <p:restoredTop sz="94745"/>
  </p:normalViewPr>
  <p:slideViewPr>
    <p:cSldViewPr snapToGrid="0" snapToObjects="1">
      <p:cViewPr varScale="1">
        <p:scale>
          <a:sx n="104" d="100"/>
          <a:sy n="104" d="100"/>
        </p:scale>
        <p:origin x="88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12719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ED0A626E-DECA-B044-BD30-E3BC977FF6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36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ED0A626E-DECA-B044-BD30-E3BC977FF6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3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ED0A626E-DECA-B044-BD30-E3BC977FF6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8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ED0A626E-DECA-B044-BD30-E3BC977FF6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82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ED0A626E-DECA-B044-BD30-E3BC977FF6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48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7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718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9E95-043B-485C-AA78-F26B8B823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6768" y="1372276"/>
            <a:ext cx="6730465" cy="105353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add the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59AD8-6542-4D5B-9C27-0444580673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6767" y="2622503"/>
            <a:ext cx="6730466" cy="559215"/>
          </a:xfrm>
        </p:spPr>
        <p:txBody>
          <a:bodyPr/>
          <a:lstStyle>
            <a:lvl1pPr marL="0" indent="0" algn="ctr">
              <a:spcBef>
                <a:spcPts val="1000"/>
              </a:spcBef>
              <a:spcAft>
                <a:spcPts val="600"/>
              </a:spcAft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cxnSp>
        <p:nvCxnSpPr>
          <p:cNvPr id="7" name="Shape 10">
            <a:extLst>
              <a:ext uri="{FF2B5EF4-FFF2-40B4-BE49-F238E27FC236}">
                <a16:creationId xmlns:a16="http://schemas.microsoft.com/office/drawing/2014/main" id="{7C33BEFD-C63D-4884-A127-AA5713B68ACD}"/>
              </a:ext>
            </a:extLst>
          </p:cNvPr>
          <p:cNvCxnSpPr/>
          <p:nvPr userDrawn="1"/>
        </p:nvCxnSpPr>
        <p:spPr>
          <a:xfrm>
            <a:off x="-6025" y="3281874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11">
            <a:extLst>
              <a:ext uri="{FF2B5EF4-FFF2-40B4-BE49-F238E27FC236}">
                <a16:creationId xmlns:a16="http://schemas.microsoft.com/office/drawing/2014/main" id="{04AE7442-864E-441B-958E-F1942E12BD12}"/>
              </a:ext>
            </a:extLst>
          </p:cNvPr>
          <p:cNvSpPr/>
          <p:nvPr userDrawn="1"/>
        </p:nvSpPr>
        <p:spPr>
          <a:xfrm>
            <a:off x="1040949" y="2902111"/>
            <a:ext cx="701225" cy="701225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9" name="Shape 62">
            <a:extLst>
              <a:ext uri="{FF2B5EF4-FFF2-40B4-BE49-F238E27FC236}">
                <a16:creationId xmlns:a16="http://schemas.microsoft.com/office/drawing/2014/main" id="{A1E9CA41-D95D-4C51-B8CF-D73825F132C5}"/>
              </a:ext>
            </a:extLst>
          </p:cNvPr>
          <p:cNvGrpSpPr/>
          <p:nvPr userDrawn="1"/>
        </p:nvGrpSpPr>
        <p:grpSpPr>
          <a:xfrm>
            <a:off x="1243651" y="3008365"/>
            <a:ext cx="308254" cy="488715"/>
            <a:chOff x="6718575" y="2318625"/>
            <a:chExt cx="256950" cy="407375"/>
          </a:xfrm>
        </p:grpSpPr>
        <p:sp>
          <p:nvSpPr>
            <p:cNvPr id="10" name="Shape 63">
              <a:extLst>
                <a:ext uri="{FF2B5EF4-FFF2-40B4-BE49-F238E27FC236}">
                  <a16:creationId xmlns:a16="http://schemas.microsoft.com/office/drawing/2014/main" id="{A5242B7A-617A-4712-BF81-D24E095383A1}"/>
                </a:ext>
              </a:extLst>
            </p:cNvPr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64">
              <a:extLst>
                <a:ext uri="{FF2B5EF4-FFF2-40B4-BE49-F238E27FC236}">
                  <a16:creationId xmlns:a16="http://schemas.microsoft.com/office/drawing/2014/main" id="{8C13359A-F198-4B1C-97D1-92E1AB630FBD}"/>
                </a:ext>
              </a:extLst>
            </p:cNvPr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65">
              <a:extLst>
                <a:ext uri="{FF2B5EF4-FFF2-40B4-BE49-F238E27FC236}">
                  <a16:creationId xmlns:a16="http://schemas.microsoft.com/office/drawing/2014/main" id="{61065FAD-C7BD-47DC-A694-2A8A8FC20A5F}"/>
                </a:ext>
              </a:extLst>
            </p:cNvPr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66">
              <a:extLst>
                <a:ext uri="{FF2B5EF4-FFF2-40B4-BE49-F238E27FC236}">
                  <a16:creationId xmlns:a16="http://schemas.microsoft.com/office/drawing/2014/main" id="{7C86D84C-3727-47BE-B089-4147C9D85E27}"/>
                </a:ext>
              </a:extLst>
            </p:cNvPr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67">
              <a:extLst>
                <a:ext uri="{FF2B5EF4-FFF2-40B4-BE49-F238E27FC236}">
                  <a16:creationId xmlns:a16="http://schemas.microsoft.com/office/drawing/2014/main" id="{145604EA-76A9-45F7-B12E-C47EBFE58771}"/>
                </a:ext>
              </a:extLst>
            </p:cNvPr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5" name="Shape 68">
              <a:extLst>
                <a:ext uri="{FF2B5EF4-FFF2-40B4-BE49-F238E27FC236}">
                  <a16:creationId xmlns:a16="http://schemas.microsoft.com/office/drawing/2014/main" id="{28A3796A-4EEC-4A37-B6D5-933D192C693B}"/>
                </a:ext>
              </a:extLst>
            </p:cNvPr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69">
              <a:extLst>
                <a:ext uri="{FF2B5EF4-FFF2-40B4-BE49-F238E27FC236}">
                  <a16:creationId xmlns:a16="http://schemas.microsoft.com/office/drawing/2014/main" id="{6D6326BF-D2CE-4265-A8DE-5712FD9485AB}"/>
                </a:ext>
              </a:extLst>
            </p:cNvPr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70">
              <a:extLst>
                <a:ext uri="{FF2B5EF4-FFF2-40B4-BE49-F238E27FC236}">
                  <a16:creationId xmlns:a16="http://schemas.microsoft.com/office/drawing/2014/main" id="{8715A80A-4265-43F9-AE7F-8E08639C36EF}"/>
                </a:ext>
              </a:extLst>
            </p:cNvPr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B18FB01-F2F0-4E3F-947C-8444A93A582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278849" y="3370545"/>
            <a:ext cx="6586302" cy="62446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332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B97A-5700-4F9D-A62D-DFA026C25B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5898" y="398943"/>
            <a:ext cx="7639452" cy="535531"/>
          </a:xfrm>
        </p:spPr>
        <p:txBody>
          <a:bodyPr wrap="square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99907-9E56-45CE-A34A-5F4CBD60A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898" y="1212783"/>
            <a:ext cx="7639452" cy="3419542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368FF-155E-42E5-8990-B16278D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898" y="4767263"/>
            <a:ext cx="1810152" cy="274637"/>
          </a:xfrm>
        </p:spPr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1E32F-D681-464E-8FC0-679D28E6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F22E5-6527-45B8-B8C3-9DD9159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hape 24">
            <a:extLst>
              <a:ext uri="{FF2B5EF4-FFF2-40B4-BE49-F238E27FC236}">
                <a16:creationId xmlns:a16="http://schemas.microsoft.com/office/drawing/2014/main" id="{073058C2-3A4B-4386-B8E5-D2DAD19B018E}"/>
              </a:ext>
            </a:extLst>
          </p:cNvPr>
          <p:cNvCxnSpPr>
            <a:cxnSpLocks/>
            <a:endCxn id="2" idx="1"/>
          </p:cNvCxnSpPr>
          <p:nvPr userDrawn="1"/>
        </p:nvCxnSpPr>
        <p:spPr>
          <a:xfrm>
            <a:off x="0" y="652325"/>
            <a:ext cx="875898" cy="14384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A4D759-D0C2-45B6-BBD2-34A457E0FA7D}"/>
              </a:ext>
            </a:extLst>
          </p:cNvPr>
          <p:cNvGrpSpPr/>
          <p:nvPr userDrawn="1"/>
        </p:nvGrpSpPr>
        <p:grpSpPr>
          <a:xfrm>
            <a:off x="222105" y="399630"/>
            <a:ext cx="505007" cy="497018"/>
            <a:chOff x="190566" y="432681"/>
            <a:chExt cx="405900" cy="405900"/>
          </a:xfrm>
        </p:grpSpPr>
        <p:sp>
          <p:nvSpPr>
            <p:cNvPr id="8" name="Shape 25">
              <a:extLst>
                <a:ext uri="{FF2B5EF4-FFF2-40B4-BE49-F238E27FC236}">
                  <a16:creationId xmlns:a16="http://schemas.microsoft.com/office/drawing/2014/main" id="{2FB5E19D-805C-4174-BCCB-3E72621A8BF0}"/>
                </a:ext>
              </a:extLst>
            </p:cNvPr>
            <p:cNvSpPr/>
            <p:nvPr userDrawn="1"/>
          </p:nvSpPr>
          <p:spPr>
            <a:xfrm>
              <a:off x="190566" y="432681"/>
              <a:ext cx="405900" cy="405900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2" name="Shape 490">
              <a:extLst>
                <a:ext uri="{FF2B5EF4-FFF2-40B4-BE49-F238E27FC236}">
                  <a16:creationId xmlns:a16="http://schemas.microsoft.com/office/drawing/2014/main" id="{8B71F14C-AF31-4BD0-B5DD-0F038BD45F07}"/>
                </a:ext>
              </a:extLst>
            </p:cNvPr>
            <p:cNvGrpSpPr/>
            <p:nvPr userDrawn="1"/>
          </p:nvGrpSpPr>
          <p:grpSpPr>
            <a:xfrm>
              <a:off x="283041" y="508096"/>
              <a:ext cx="235392" cy="235392"/>
              <a:chOff x="2594050" y="1631825"/>
              <a:chExt cx="439625" cy="439625"/>
            </a:xfrm>
          </p:grpSpPr>
          <p:sp>
            <p:nvSpPr>
              <p:cNvPr id="13" name="Shape 491">
                <a:extLst>
                  <a:ext uri="{FF2B5EF4-FFF2-40B4-BE49-F238E27FC236}">
                    <a16:creationId xmlns:a16="http://schemas.microsoft.com/office/drawing/2014/main" id="{515C03AF-85E4-49F6-BAF6-F22172CAB102}"/>
                  </a:ext>
                </a:extLst>
              </p:cNvPr>
              <p:cNvSpPr/>
              <p:nvPr/>
            </p:nvSpPr>
            <p:spPr>
              <a:xfrm>
                <a:off x="2594050" y="1883300"/>
                <a:ext cx="188175" cy="188150"/>
              </a:xfrm>
              <a:custGeom>
                <a:avLst/>
                <a:gdLst/>
                <a:ahLst/>
                <a:cxnLst/>
                <a:rect l="0" t="0" r="0" b="0"/>
                <a:pathLst>
                  <a:path w="7527" h="7526" fill="none" extrusionOk="0">
                    <a:moveTo>
                      <a:pt x="5992" y="0"/>
                    </a:moveTo>
                    <a:lnTo>
                      <a:pt x="537" y="6430"/>
                    </a:lnTo>
                    <a:lnTo>
                      <a:pt x="1" y="7526"/>
                    </a:lnTo>
                    <a:lnTo>
                      <a:pt x="1097" y="6990"/>
                    </a:lnTo>
                    <a:lnTo>
                      <a:pt x="7526" y="1534"/>
                    </a:lnTo>
                    <a:lnTo>
                      <a:pt x="5992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4" name="Shape 492">
                <a:extLst>
                  <a:ext uri="{FF2B5EF4-FFF2-40B4-BE49-F238E27FC236}">
                    <a16:creationId xmlns:a16="http://schemas.microsoft.com/office/drawing/2014/main" id="{B068E76C-19D4-4FEE-9D84-CDB0EDFF6BDD}"/>
                  </a:ext>
                </a:extLst>
              </p:cNvPr>
              <p:cNvSpPr/>
              <p:nvPr/>
            </p:nvSpPr>
            <p:spPr>
              <a:xfrm>
                <a:off x="2857700" y="1631825"/>
                <a:ext cx="175975" cy="176000"/>
              </a:xfrm>
              <a:custGeom>
                <a:avLst/>
                <a:gdLst/>
                <a:ahLst/>
                <a:cxnLst/>
                <a:rect l="0" t="0" r="0" b="0"/>
                <a:pathLst>
                  <a:path w="7039" h="7040" fill="none" extrusionOk="0">
                    <a:moveTo>
                      <a:pt x="268" y="2704"/>
                    </a:moveTo>
                    <a:lnTo>
                      <a:pt x="4336" y="6771"/>
                    </a:lnTo>
                    <a:lnTo>
                      <a:pt x="4336" y="6771"/>
                    </a:lnTo>
                    <a:lnTo>
                      <a:pt x="4336" y="6771"/>
                    </a:lnTo>
                    <a:lnTo>
                      <a:pt x="4652" y="6917"/>
                    </a:lnTo>
                    <a:lnTo>
                      <a:pt x="4993" y="7015"/>
                    </a:lnTo>
                    <a:lnTo>
                      <a:pt x="5310" y="7039"/>
                    </a:lnTo>
                    <a:lnTo>
                      <a:pt x="5651" y="7039"/>
                    </a:lnTo>
                    <a:lnTo>
                      <a:pt x="5992" y="6966"/>
                    </a:lnTo>
                    <a:lnTo>
                      <a:pt x="6308" y="6844"/>
                    </a:lnTo>
                    <a:lnTo>
                      <a:pt x="6454" y="6747"/>
                    </a:lnTo>
                    <a:lnTo>
                      <a:pt x="6601" y="6674"/>
                    </a:lnTo>
                    <a:lnTo>
                      <a:pt x="6747" y="6552"/>
                    </a:lnTo>
                    <a:lnTo>
                      <a:pt x="6893" y="6430"/>
                    </a:lnTo>
                    <a:lnTo>
                      <a:pt x="6893" y="6430"/>
                    </a:lnTo>
                    <a:lnTo>
                      <a:pt x="6942" y="6357"/>
                    </a:lnTo>
                    <a:lnTo>
                      <a:pt x="7015" y="6260"/>
                    </a:lnTo>
                    <a:lnTo>
                      <a:pt x="7039" y="6138"/>
                    </a:lnTo>
                    <a:lnTo>
                      <a:pt x="7039" y="6041"/>
                    </a:lnTo>
                    <a:lnTo>
                      <a:pt x="7039" y="6041"/>
                    </a:lnTo>
                    <a:lnTo>
                      <a:pt x="7039" y="5943"/>
                    </a:lnTo>
                    <a:lnTo>
                      <a:pt x="7015" y="5846"/>
                    </a:lnTo>
                    <a:lnTo>
                      <a:pt x="6942" y="5748"/>
                    </a:lnTo>
                    <a:lnTo>
                      <a:pt x="6893" y="5651"/>
                    </a:lnTo>
                    <a:lnTo>
                      <a:pt x="1389" y="147"/>
                    </a:lnTo>
                    <a:lnTo>
                      <a:pt x="1389" y="147"/>
                    </a:lnTo>
                    <a:lnTo>
                      <a:pt x="1291" y="98"/>
                    </a:lnTo>
                    <a:lnTo>
                      <a:pt x="1194" y="25"/>
                    </a:lnTo>
                    <a:lnTo>
                      <a:pt x="1096" y="0"/>
                    </a:lnTo>
                    <a:lnTo>
                      <a:pt x="999" y="0"/>
                    </a:lnTo>
                    <a:lnTo>
                      <a:pt x="999" y="0"/>
                    </a:lnTo>
                    <a:lnTo>
                      <a:pt x="902" y="0"/>
                    </a:lnTo>
                    <a:lnTo>
                      <a:pt x="780" y="25"/>
                    </a:lnTo>
                    <a:lnTo>
                      <a:pt x="682" y="98"/>
                    </a:lnTo>
                    <a:lnTo>
                      <a:pt x="609" y="147"/>
                    </a:lnTo>
                    <a:lnTo>
                      <a:pt x="609" y="147"/>
                    </a:lnTo>
                    <a:lnTo>
                      <a:pt x="487" y="293"/>
                    </a:lnTo>
                    <a:lnTo>
                      <a:pt x="366" y="439"/>
                    </a:lnTo>
                    <a:lnTo>
                      <a:pt x="293" y="585"/>
                    </a:lnTo>
                    <a:lnTo>
                      <a:pt x="195" y="731"/>
                    </a:lnTo>
                    <a:lnTo>
                      <a:pt x="73" y="1048"/>
                    </a:lnTo>
                    <a:lnTo>
                      <a:pt x="0" y="1389"/>
                    </a:lnTo>
                    <a:lnTo>
                      <a:pt x="0" y="1730"/>
                    </a:lnTo>
                    <a:lnTo>
                      <a:pt x="25" y="2046"/>
                    </a:lnTo>
                    <a:lnTo>
                      <a:pt x="122" y="2387"/>
                    </a:lnTo>
                    <a:lnTo>
                      <a:pt x="268" y="2704"/>
                    </a:lnTo>
                    <a:lnTo>
                      <a:pt x="268" y="2704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" name="Shape 493">
                <a:extLst>
                  <a:ext uri="{FF2B5EF4-FFF2-40B4-BE49-F238E27FC236}">
                    <a16:creationId xmlns:a16="http://schemas.microsoft.com/office/drawing/2014/main" id="{6432F106-821D-4E41-A67A-C09131DB1D2B}"/>
                  </a:ext>
                </a:extLst>
              </p:cNvPr>
              <p:cNvSpPr/>
              <p:nvPr/>
            </p:nvSpPr>
            <p:spPr>
              <a:xfrm>
                <a:off x="2662850" y="1699400"/>
                <a:ext cx="303250" cy="303250"/>
              </a:xfrm>
              <a:custGeom>
                <a:avLst/>
                <a:gdLst/>
                <a:ahLst/>
                <a:cxnLst/>
                <a:rect l="0" t="0" r="0" b="0"/>
                <a:pathLst>
                  <a:path w="12130" h="12130" fill="none" extrusionOk="0">
                    <a:moveTo>
                      <a:pt x="8038" y="1"/>
                    </a:moveTo>
                    <a:lnTo>
                      <a:pt x="4872" y="3191"/>
                    </a:lnTo>
                    <a:lnTo>
                      <a:pt x="4872" y="3191"/>
                    </a:lnTo>
                    <a:lnTo>
                      <a:pt x="4628" y="3094"/>
                    </a:lnTo>
                    <a:lnTo>
                      <a:pt x="4385" y="2997"/>
                    </a:lnTo>
                    <a:lnTo>
                      <a:pt x="4092" y="2899"/>
                    </a:lnTo>
                    <a:lnTo>
                      <a:pt x="3800" y="2850"/>
                    </a:lnTo>
                    <a:lnTo>
                      <a:pt x="3484" y="2777"/>
                    </a:lnTo>
                    <a:lnTo>
                      <a:pt x="3167" y="2729"/>
                    </a:lnTo>
                    <a:lnTo>
                      <a:pt x="2850" y="2704"/>
                    </a:lnTo>
                    <a:lnTo>
                      <a:pt x="2534" y="2704"/>
                    </a:lnTo>
                    <a:lnTo>
                      <a:pt x="2534" y="2704"/>
                    </a:lnTo>
                    <a:lnTo>
                      <a:pt x="2241" y="2704"/>
                    </a:lnTo>
                    <a:lnTo>
                      <a:pt x="1949" y="2729"/>
                    </a:lnTo>
                    <a:lnTo>
                      <a:pt x="1633" y="2777"/>
                    </a:lnTo>
                    <a:lnTo>
                      <a:pt x="1316" y="2850"/>
                    </a:lnTo>
                    <a:lnTo>
                      <a:pt x="999" y="2972"/>
                    </a:lnTo>
                    <a:lnTo>
                      <a:pt x="707" y="3094"/>
                    </a:lnTo>
                    <a:lnTo>
                      <a:pt x="415" y="3289"/>
                    </a:lnTo>
                    <a:lnTo>
                      <a:pt x="147" y="3508"/>
                    </a:lnTo>
                    <a:lnTo>
                      <a:pt x="147" y="3508"/>
                    </a:lnTo>
                    <a:lnTo>
                      <a:pt x="74" y="3581"/>
                    </a:lnTo>
                    <a:lnTo>
                      <a:pt x="25" y="3678"/>
                    </a:lnTo>
                    <a:lnTo>
                      <a:pt x="1" y="3776"/>
                    </a:lnTo>
                    <a:lnTo>
                      <a:pt x="1" y="3898"/>
                    </a:lnTo>
                    <a:lnTo>
                      <a:pt x="1" y="3898"/>
                    </a:lnTo>
                    <a:lnTo>
                      <a:pt x="1" y="3995"/>
                    </a:lnTo>
                    <a:lnTo>
                      <a:pt x="25" y="4093"/>
                    </a:lnTo>
                    <a:lnTo>
                      <a:pt x="74" y="4190"/>
                    </a:lnTo>
                    <a:lnTo>
                      <a:pt x="147" y="4287"/>
                    </a:lnTo>
                    <a:lnTo>
                      <a:pt x="7843" y="11984"/>
                    </a:lnTo>
                    <a:lnTo>
                      <a:pt x="7843" y="11984"/>
                    </a:lnTo>
                    <a:lnTo>
                      <a:pt x="7941" y="12057"/>
                    </a:lnTo>
                    <a:lnTo>
                      <a:pt x="8038" y="12105"/>
                    </a:lnTo>
                    <a:lnTo>
                      <a:pt x="8135" y="12130"/>
                    </a:lnTo>
                    <a:lnTo>
                      <a:pt x="8233" y="12130"/>
                    </a:lnTo>
                    <a:lnTo>
                      <a:pt x="8233" y="12130"/>
                    </a:lnTo>
                    <a:lnTo>
                      <a:pt x="8355" y="12130"/>
                    </a:lnTo>
                    <a:lnTo>
                      <a:pt x="8452" y="12105"/>
                    </a:lnTo>
                    <a:lnTo>
                      <a:pt x="8549" y="12057"/>
                    </a:lnTo>
                    <a:lnTo>
                      <a:pt x="8622" y="11984"/>
                    </a:lnTo>
                    <a:lnTo>
                      <a:pt x="8622" y="11984"/>
                    </a:lnTo>
                    <a:lnTo>
                      <a:pt x="8842" y="11716"/>
                    </a:lnTo>
                    <a:lnTo>
                      <a:pt x="9036" y="11423"/>
                    </a:lnTo>
                    <a:lnTo>
                      <a:pt x="9158" y="11131"/>
                    </a:lnTo>
                    <a:lnTo>
                      <a:pt x="9280" y="10814"/>
                    </a:lnTo>
                    <a:lnTo>
                      <a:pt x="9353" y="10498"/>
                    </a:lnTo>
                    <a:lnTo>
                      <a:pt x="9402" y="10181"/>
                    </a:lnTo>
                    <a:lnTo>
                      <a:pt x="9426" y="9889"/>
                    </a:lnTo>
                    <a:lnTo>
                      <a:pt x="9426" y="9597"/>
                    </a:lnTo>
                    <a:lnTo>
                      <a:pt x="9426" y="9597"/>
                    </a:lnTo>
                    <a:lnTo>
                      <a:pt x="9426" y="9280"/>
                    </a:lnTo>
                    <a:lnTo>
                      <a:pt x="9402" y="8964"/>
                    </a:lnTo>
                    <a:lnTo>
                      <a:pt x="9353" y="8647"/>
                    </a:lnTo>
                    <a:lnTo>
                      <a:pt x="9280" y="8330"/>
                    </a:lnTo>
                    <a:lnTo>
                      <a:pt x="9231" y="8038"/>
                    </a:lnTo>
                    <a:lnTo>
                      <a:pt x="9134" y="7746"/>
                    </a:lnTo>
                    <a:lnTo>
                      <a:pt x="9036" y="7502"/>
                    </a:lnTo>
                    <a:lnTo>
                      <a:pt x="8939" y="7259"/>
                    </a:lnTo>
                    <a:lnTo>
                      <a:pt x="12130" y="4093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" name="Shape 494">
                <a:extLst>
                  <a:ext uri="{FF2B5EF4-FFF2-40B4-BE49-F238E27FC236}">
                    <a16:creationId xmlns:a16="http://schemas.microsoft.com/office/drawing/2014/main" id="{D78B1FBA-762C-426B-86EF-1FCF84BA0E5F}"/>
                  </a:ext>
                </a:extLst>
              </p:cNvPr>
              <p:cNvSpPr/>
              <p:nvPr/>
            </p:nvSpPr>
            <p:spPr>
              <a:xfrm>
                <a:off x="2801675" y="1740825"/>
                <a:ext cx="49950" cy="49950"/>
              </a:xfrm>
              <a:custGeom>
                <a:avLst/>
                <a:gdLst/>
                <a:ahLst/>
                <a:cxnLst/>
                <a:rect l="0" t="0" r="0" b="0"/>
                <a:pathLst>
                  <a:path w="1998" h="1998" fill="none" extrusionOk="0">
                    <a:moveTo>
                      <a:pt x="1" y="1997"/>
                    </a:moveTo>
                    <a:lnTo>
                      <a:pt x="1998" y="0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842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99907-9E56-45CE-A34A-5F4CBD60A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898" y="1212783"/>
            <a:ext cx="7639452" cy="3419542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368FF-155E-42E5-8990-B16278D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898" y="4767263"/>
            <a:ext cx="1810152" cy="274637"/>
          </a:xfrm>
        </p:spPr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1E32F-D681-464E-8FC0-679D28E6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F22E5-6527-45B8-B8C3-9DD9159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hape 24">
            <a:extLst>
              <a:ext uri="{FF2B5EF4-FFF2-40B4-BE49-F238E27FC236}">
                <a16:creationId xmlns:a16="http://schemas.microsoft.com/office/drawing/2014/main" id="{AB4F4861-8D2D-4F0C-98FB-E30249D6D4E5}"/>
              </a:ext>
            </a:extLst>
          </p:cNvPr>
          <p:cNvCxnSpPr>
            <a:cxnSpLocks/>
            <a:endCxn id="37" idx="1"/>
          </p:cNvCxnSpPr>
          <p:nvPr userDrawn="1"/>
        </p:nvCxnSpPr>
        <p:spPr>
          <a:xfrm>
            <a:off x="0" y="652925"/>
            <a:ext cx="875898" cy="13784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9" name="Shape 25">
            <a:extLst>
              <a:ext uri="{FF2B5EF4-FFF2-40B4-BE49-F238E27FC236}">
                <a16:creationId xmlns:a16="http://schemas.microsoft.com/office/drawing/2014/main" id="{789F0389-4047-48B9-9AB0-C863C6203829}"/>
              </a:ext>
            </a:extLst>
          </p:cNvPr>
          <p:cNvSpPr/>
          <p:nvPr userDrawn="1"/>
        </p:nvSpPr>
        <p:spPr>
          <a:xfrm>
            <a:off x="222105" y="399630"/>
            <a:ext cx="505007" cy="497018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29" name="Shape 621">
            <a:extLst>
              <a:ext uri="{FF2B5EF4-FFF2-40B4-BE49-F238E27FC236}">
                <a16:creationId xmlns:a16="http://schemas.microsoft.com/office/drawing/2014/main" id="{379C0EBE-2216-4459-9446-1C426658CBB2}"/>
              </a:ext>
            </a:extLst>
          </p:cNvPr>
          <p:cNvGrpSpPr/>
          <p:nvPr userDrawn="1"/>
        </p:nvGrpSpPr>
        <p:grpSpPr>
          <a:xfrm>
            <a:off x="343586" y="540548"/>
            <a:ext cx="259543" cy="230587"/>
            <a:chOff x="5292575" y="3681900"/>
            <a:chExt cx="420150" cy="373275"/>
          </a:xfrm>
        </p:grpSpPr>
        <p:sp>
          <p:nvSpPr>
            <p:cNvPr id="30" name="Shape 622">
              <a:extLst>
                <a:ext uri="{FF2B5EF4-FFF2-40B4-BE49-F238E27FC236}">
                  <a16:creationId xmlns:a16="http://schemas.microsoft.com/office/drawing/2014/main" id="{1A32AE59-AA05-47D4-9518-16448AAFA6EA}"/>
                </a:ext>
              </a:extLst>
            </p:cNvPr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623">
              <a:extLst>
                <a:ext uri="{FF2B5EF4-FFF2-40B4-BE49-F238E27FC236}">
                  <a16:creationId xmlns:a16="http://schemas.microsoft.com/office/drawing/2014/main" id="{8B088E8A-06D1-4372-85BD-74F85E5676A8}"/>
                </a:ext>
              </a:extLst>
            </p:cNvPr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624">
              <a:extLst>
                <a:ext uri="{FF2B5EF4-FFF2-40B4-BE49-F238E27FC236}">
                  <a16:creationId xmlns:a16="http://schemas.microsoft.com/office/drawing/2014/main" id="{AD0486BF-801C-4171-8DF7-66C81D54C49A}"/>
                </a:ext>
              </a:extLst>
            </p:cNvPr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625">
              <a:extLst>
                <a:ext uri="{FF2B5EF4-FFF2-40B4-BE49-F238E27FC236}">
                  <a16:creationId xmlns:a16="http://schemas.microsoft.com/office/drawing/2014/main" id="{5AF4318A-7096-42B5-981E-AA064A656815}"/>
                </a:ext>
              </a:extLst>
            </p:cNvPr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626">
              <a:extLst>
                <a:ext uri="{FF2B5EF4-FFF2-40B4-BE49-F238E27FC236}">
                  <a16:creationId xmlns:a16="http://schemas.microsoft.com/office/drawing/2014/main" id="{A7CC4BBA-81A9-4F17-8A9D-27D8CA02C47F}"/>
                </a:ext>
              </a:extLst>
            </p:cNvPr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627">
              <a:extLst>
                <a:ext uri="{FF2B5EF4-FFF2-40B4-BE49-F238E27FC236}">
                  <a16:creationId xmlns:a16="http://schemas.microsoft.com/office/drawing/2014/main" id="{920191A3-4451-4D82-9EF4-DBA6A71A94EC}"/>
                </a:ext>
              </a:extLst>
            </p:cNvPr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628">
              <a:extLst>
                <a:ext uri="{FF2B5EF4-FFF2-40B4-BE49-F238E27FC236}">
                  <a16:creationId xmlns:a16="http://schemas.microsoft.com/office/drawing/2014/main" id="{93BE816C-AFCA-4C6C-8AFE-2CEAA67B3194}"/>
                </a:ext>
              </a:extLst>
            </p:cNvPr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450EEC5C-C969-4284-8C9F-4A11C4B5A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5898" y="398943"/>
            <a:ext cx="7639451" cy="53553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1594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99907-9E56-45CE-A34A-5F4CBD60A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898" y="1212783"/>
            <a:ext cx="7639452" cy="34195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368FF-155E-42E5-8990-B16278D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898" y="4767263"/>
            <a:ext cx="1810152" cy="274637"/>
          </a:xfrm>
        </p:spPr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1E32F-D681-464E-8FC0-679D28E6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F22E5-6527-45B8-B8C3-9DD9159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5E54E1-9100-4769-9BBD-F408A255C8FE}"/>
              </a:ext>
            </a:extLst>
          </p:cNvPr>
          <p:cNvSpPr txBox="1">
            <a:spLocks/>
          </p:cNvSpPr>
          <p:nvPr userDrawn="1"/>
        </p:nvSpPr>
        <p:spPr>
          <a:xfrm>
            <a:off x="6457950" y="710077"/>
            <a:ext cx="2057400" cy="377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solidFill>
                  <a:srgbClr val="FF0000"/>
                </a:solidFill>
              </a:rPr>
              <a:t>Click to add title</a:t>
            </a:r>
          </a:p>
        </p:txBody>
      </p:sp>
      <p:cxnSp>
        <p:nvCxnSpPr>
          <p:cNvPr id="14" name="Shape 24">
            <a:extLst>
              <a:ext uri="{FF2B5EF4-FFF2-40B4-BE49-F238E27FC236}">
                <a16:creationId xmlns:a16="http://schemas.microsoft.com/office/drawing/2014/main" id="{590C0414-1E39-4EB0-B997-C1B07D7965E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85775"/>
            <a:ext cx="869671" cy="24302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28">
            <a:extLst>
              <a:ext uri="{FF2B5EF4-FFF2-40B4-BE49-F238E27FC236}">
                <a16:creationId xmlns:a16="http://schemas.microsoft.com/office/drawing/2014/main" id="{756A4036-1A57-4798-9DBA-CFA2669625E2}"/>
              </a:ext>
            </a:extLst>
          </p:cNvPr>
          <p:cNvCxnSpPr>
            <a:cxnSpLocks/>
          </p:cNvCxnSpPr>
          <p:nvPr userDrawn="1"/>
        </p:nvCxnSpPr>
        <p:spPr>
          <a:xfrm>
            <a:off x="4681906" y="685775"/>
            <a:ext cx="4462144" cy="24302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Shape 25">
            <a:extLst>
              <a:ext uri="{FF2B5EF4-FFF2-40B4-BE49-F238E27FC236}">
                <a16:creationId xmlns:a16="http://schemas.microsoft.com/office/drawing/2014/main" id="{03960AB5-490F-443F-AC23-94E529642A49}"/>
              </a:ext>
            </a:extLst>
          </p:cNvPr>
          <p:cNvSpPr/>
          <p:nvPr userDrawn="1"/>
        </p:nvSpPr>
        <p:spPr>
          <a:xfrm>
            <a:off x="222105" y="399630"/>
            <a:ext cx="505007" cy="497018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7" name="Shape 621">
            <a:extLst>
              <a:ext uri="{FF2B5EF4-FFF2-40B4-BE49-F238E27FC236}">
                <a16:creationId xmlns:a16="http://schemas.microsoft.com/office/drawing/2014/main" id="{22313283-2DE3-4B76-A900-950EE81BA368}"/>
              </a:ext>
            </a:extLst>
          </p:cNvPr>
          <p:cNvGrpSpPr/>
          <p:nvPr userDrawn="1"/>
        </p:nvGrpSpPr>
        <p:grpSpPr>
          <a:xfrm>
            <a:off x="343586" y="540548"/>
            <a:ext cx="259543" cy="230587"/>
            <a:chOff x="5292575" y="3681900"/>
            <a:chExt cx="420150" cy="373275"/>
          </a:xfrm>
        </p:grpSpPr>
        <p:sp>
          <p:nvSpPr>
            <p:cNvPr id="22" name="Shape 622">
              <a:extLst>
                <a:ext uri="{FF2B5EF4-FFF2-40B4-BE49-F238E27FC236}">
                  <a16:creationId xmlns:a16="http://schemas.microsoft.com/office/drawing/2014/main" id="{BD2EB177-4C77-4507-B4A8-DDD2A071E8AD}"/>
                </a:ext>
              </a:extLst>
            </p:cNvPr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623">
              <a:extLst>
                <a:ext uri="{FF2B5EF4-FFF2-40B4-BE49-F238E27FC236}">
                  <a16:creationId xmlns:a16="http://schemas.microsoft.com/office/drawing/2014/main" id="{32197D13-A98A-4A89-B94F-5C6CF3924D0C}"/>
                </a:ext>
              </a:extLst>
            </p:cNvPr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624">
              <a:extLst>
                <a:ext uri="{FF2B5EF4-FFF2-40B4-BE49-F238E27FC236}">
                  <a16:creationId xmlns:a16="http://schemas.microsoft.com/office/drawing/2014/main" id="{A951217E-7612-47C0-9696-52810BEE5D11}"/>
                </a:ext>
              </a:extLst>
            </p:cNvPr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625">
              <a:extLst>
                <a:ext uri="{FF2B5EF4-FFF2-40B4-BE49-F238E27FC236}">
                  <a16:creationId xmlns:a16="http://schemas.microsoft.com/office/drawing/2014/main" id="{D100EADF-A7EA-4AB7-8037-4AA3EBEC8984}"/>
                </a:ext>
              </a:extLst>
            </p:cNvPr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626">
              <a:extLst>
                <a:ext uri="{FF2B5EF4-FFF2-40B4-BE49-F238E27FC236}">
                  <a16:creationId xmlns:a16="http://schemas.microsoft.com/office/drawing/2014/main" id="{2CE0639E-7AC0-44BE-B5E4-D0C8722D9706}"/>
                </a:ext>
              </a:extLst>
            </p:cNvPr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627">
              <a:extLst>
                <a:ext uri="{FF2B5EF4-FFF2-40B4-BE49-F238E27FC236}">
                  <a16:creationId xmlns:a16="http://schemas.microsoft.com/office/drawing/2014/main" id="{A80D80E6-5465-4D7C-BA27-805CFB77F99E}"/>
                </a:ext>
              </a:extLst>
            </p:cNvPr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628">
              <a:extLst>
                <a:ext uri="{FF2B5EF4-FFF2-40B4-BE49-F238E27FC236}">
                  <a16:creationId xmlns:a16="http://schemas.microsoft.com/office/drawing/2014/main" id="{DAD262FD-7952-46B8-9164-F253BB9ABEA6}"/>
                </a:ext>
              </a:extLst>
            </p:cNvPr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A26319E3-6353-4B68-9D89-51E719A19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5898" y="274638"/>
            <a:ext cx="7639451" cy="78414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2909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A6AC-B6B2-4D67-8948-30EF15D74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9251" y="519949"/>
            <a:ext cx="6836099" cy="612952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4FA4D4-1264-4A73-89A6-121DDD0E0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pPr/>
              <a:t>12/20/2018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6DA5B4-4DDE-4F01-8E71-881FED68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700A98-8227-4EDF-8460-444ADA41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hape 167">
            <a:extLst>
              <a:ext uri="{FF2B5EF4-FFF2-40B4-BE49-F238E27FC236}">
                <a16:creationId xmlns:a16="http://schemas.microsoft.com/office/drawing/2014/main" id="{24502C4F-ED7D-4B47-8B10-4F41B0712B59}"/>
              </a:ext>
            </a:extLst>
          </p:cNvPr>
          <p:cNvCxnSpPr>
            <a:cxnSpLocks/>
          </p:cNvCxnSpPr>
          <p:nvPr userDrawn="1"/>
        </p:nvCxnSpPr>
        <p:spPr>
          <a:xfrm>
            <a:off x="-6450" y="1150979"/>
            <a:ext cx="9150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Shape 169">
            <a:extLst>
              <a:ext uri="{FF2B5EF4-FFF2-40B4-BE49-F238E27FC236}">
                <a16:creationId xmlns:a16="http://schemas.microsoft.com/office/drawing/2014/main" id="{8400D09C-E076-4DE8-BDA6-34FBD31C8F7B}"/>
              </a:ext>
            </a:extLst>
          </p:cNvPr>
          <p:cNvSpPr/>
          <p:nvPr userDrawn="1"/>
        </p:nvSpPr>
        <p:spPr>
          <a:xfrm>
            <a:off x="613309" y="510668"/>
            <a:ext cx="790200" cy="7902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10" name="Shape 490">
            <a:extLst>
              <a:ext uri="{FF2B5EF4-FFF2-40B4-BE49-F238E27FC236}">
                <a16:creationId xmlns:a16="http://schemas.microsoft.com/office/drawing/2014/main" id="{1B68CDE3-274F-4FA0-BACD-3576A7DD90C9}"/>
              </a:ext>
            </a:extLst>
          </p:cNvPr>
          <p:cNvGrpSpPr/>
          <p:nvPr userDrawn="1"/>
        </p:nvGrpSpPr>
        <p:grpSpPr>
          <a:xfrm>
            <a:off x="799568" y="638432"/>
            <a:ext cx="487906" cy="487906"/>
            <a:chOff x="2594050" y="1631825"/>
            <a:chExt cx="439625" cy="439625"/>
          </a:xfrm>
        </p:grpSpPr>
        <p:sp>
          <p:nvSpPr>
            <p:cNvPr id="11" name="Shape 491">
              <a:extLst>
                <a:ext uri="{FF2B5EF4-FFF2-40B4-BE49-F238E27FC236}">
                  <a16:creationId xmlns:a16="http://schemas.microsoft.com/office/drawing/2014/main" id="{86687F14-1E12-482A-B649-13CD49DB883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492">
              <a:extLst>
                <a:ext uri="{FF2B5EF4-FFF2-40B4-BE49-F238E27FC236}">
                  <a16:creationId xmlns:a16="http://schemas.microsoft.com/office/drawing/2014/main" id="{C129FB08-8DF1-4B8F-BD45-2EEDF06CB31F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493">
              <a:extLst>
                <a:ext uri="{FF2B5EF4-FFF2-40B4-BE49-F238E27FC236}">
                  <a16:creationId xmlns:a16="http://schemas.microsoft.com/office/drawing/2014/main" id="{5D8341CE-7F6F-4C11-99CD-EF8C38EA25DE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494">
              <a:extLst>
                <a:ext uri="{FF2B5EF4-FFF2-40B4-BE49-F238E27FC236}">
                  <a16:creationId xmlns:a16="http://schemas.microsoft.com/office/drawing/2014/main" id="{A07AB318-2BF6-4636-8424-C7084121E5E6}"/>
                </a:ext>
              </a:extLst>
            </p:cNvPr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901A651-82C3-41C9-AE8F-D24D9F34E4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443038"/>
            <a:ext cx="7886700" cy="30797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99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B88A1-A7A6-4EC0-9843-29ECD573C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286" y="2617132"/>
            <a:ext cx="5950167" cy="68745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E85AA-36BE-4E0C-A8EA-44F425E65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4286" y="3495146"/>
            <a:ext cx="6586302" cy="62446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9C37-92B8-4299-BCA2-9287B2871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80B22-9396-4DF6-B08F-2F152A17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44679-AA25-4C49-9480-14F2EFFB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hape 10">
            <a:extLst>
              <a:ext uri="{FF2B5EF4-FFF2-40B4-BE49-F238E27FC236}">
                <a16:creationId xmlns:a16="http://schemas.microsoft.com/office/drawing/2014/main" id="{55C774F7-FB44-407B-A1FB-1F08018BC99A}"/>
              </a:ext>
            </a:extLst>
          </p:cNvPr>
          <p:cNvCxnSpPr/>
          <p:nvPr userDrawn="1"/>
        </p:nvCxnSpPr>
        <p:spPr>
          <a:xfrm>
            <a:off x="-18000" y="3429717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Shape 11">
            <a:extLst>
              <a:ext uri="{FF2B5EF4-FFF2-40B4-BE49-F238E27FC236}">
                <a16:creationId xmlns:a16="http://schemas.microsoft.com/office/drawing/2014/main" id="{47C6C95A-4CFE-4A7E-944E-13144078144C}"/>
              </a:ext>
            </a:extLst>
          </p:cNvPr>
          <p:cNvSpPr/>
          <p:nvPr userDrawn="1"/>
        </p:nvSpPr>
        <p:spPr>
          <a:xfrm>
            <a:off x="1025616" y="3046653"/>
            <a:ext cx="701225" cy="701225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10" name="Shape 62">
            <a:extLst>
              <a:ext uri="{FF2B5EF4-FFF2-40B4-BE49-F238E27FC236}">
                <a16:creationId xmlns:a16="http://schemas.microsoft.com/office/drawing/2014/main" id="{E9A86538-F0A8-49ED-9FCB-AF3E5AF48CFF}"/>
              </a:ext>
            </a:extLst>
          </p:cNvPr>
          <p:cNvGrpSpPr/>
          <p:nvPr userDrawn="1"/>
        </p:nvGrpSpPr>
        <p:grpSpPr>
          <a:xfrm>
            <a:off x="1223061" y="3179450"/>
            <a:ext cx="308254" cy="488715"/>
            <a:chOff x="6718575" y="2318625"/>
            <a:chExt cx="256950" cy="407375"/>
          </a:xfrm>
        </p:grpSpPr>
        <p:sp>
          <p:nvSpPr>
            <p:cNvPr id="11" name="Shape 63">
              <a:extLst>
                <a:ext uri="{FF2B5EF4-FFF2-40B4-BE49-F238E27FC236}">
                  <a16:creationId xmlns:a16="http://schemas.microsoft.com/office/drawing/2014/main" id="{A8FBD109-170A-48B6-B051-ED2A6FB064A3}"/>
                </a:ext>
              </a:extLst>
            </p:cNvPr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64">
              <a:extLst>
                <a:ext uri="{FF2B5EF4-FFF2-40B4-BE49-F238E27FC236}">
                  <a16:creationId xmlns:a16="http://schemas.microsoft.com/office/drawing/2014/main" id="{26F0AB6C-40ED-4A87-A5A7-11B42F52CE50}"/>
                </a:ext>
              </a:extLst>
            </p:cNvPr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65">
              <a:extLst>
                <a:ext uri="{FF2B5EF4-FFF2-40B4-BE49-F238E27FC236}">
                  <a16:creationId xmlns:a16="http://schemas.microsoft.com/office/drawing/2014/main" id="{9EEFF1C7-3890-4217-A3FB-F18351CC9100}"/>
                </a:ext>
              </a:extLst>
            </p:cNvPr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66">
              <a:extLst>
                <a:ext uri="{FF2B5EF4-FFF2-40B4-BE49-F238E27FC236}">
                  <a16:creationId xmlns:a16="http://schemas.microsoft.com/office/drawing/2014/main" id="{1823FB7C-C37F-498F-8DFB-F76209B552D5}"/>
                </a:ext>
              </a:extLst>
            </p:cNvPr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67">
              <a:extLst>
                <a:ext uri="{FF2B5EF4-FFF2-40B4-BE49-F238E27FC236}">
                  <a16:creationId xmlns:a16="http://schemas.microsoft.com/office/drawing/2014/main" id="{73FA6539-626A-43B3-9468-B83E73E560AD}"/>
                </a:ext>
              </a:extLst>
            </p:cNvPr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68">
              <a:extLst>
                <a:ext uri="{FF2B5EF4-FFF2-40B4-BE49-F238E27FC236}">
                  <a16:creationId xmlns:a16="http://schemas.microsoft.com/office/drawing/2014/main" id="{202DDD95-3547-471B-9E81-A78F686C3F57}"/>
                </a:ext>
              </a:extLst>
            </p:cNvPr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69">
              <a:extLst>
                <a:ext uri="{FF2B5EF4-FFF2-40B4-BE49-F238E27FC236}">
                  <a16:creationId xmlns:a16="http://schemas.microsoft.com/office/drawing/2014/main" id="{0D30F9FC-59D7-47AC-B4BB-FFFE84E58AF3}"/>
                </a:ext>
              </a:extLst>
            </p:cNvPr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70">
              <a:extLst>
                <a:ext uri="{FF2B5EF4-FFF2-40B4-BE49-F238E27FC236}">
                  <a16:creationId xmlns:a16="http://schemas.microsoft.com/office/drawing/2014/main" id="{825BBDA2-561A-42AA-99EE-966E5AFB996F}"/>
                </a:ext>
              </a:extLst>
            </p:cNvPr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9340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498B-770D-45EC-9F90-D4B2E7B12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DE021-7989-4C65-B63C-9AA296805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37758F-3194-43B2-9E3F-DE21AEFBE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07617-7A0D-46B8-8AA7-97B40168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8BD36-99D5-457C-8F66-6D69D8B37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38493-909C-446A-ACE8-CD80FA0D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2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EC15-7699-4EB0-8741-01B722A1D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D2CFC-FB2A-4E73-B257-74C8D9FCB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DCCB1-7F9A-4592-A754-42A71787A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9F8B5B-2F77-4032-B98F-2C8998D3A7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B44F5-7332-4FAB-964D-797081149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17BA0-1D65-4868-A3D4-5A7653359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B5ADE7-F40B-4CF9-A670-F5DE3A51C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64A3C1-1996-4817-BB9E-3F81191AD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4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1FC76-58B7-47E6-8A8B-A3707B212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A98DC-C31D-41E2-8459-0318ED280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BB50C-FD0C-4F0F-AB18-FDF61D52A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hape 50">
            <a:extLst>
              <a:ext uri="{FF2B5EF4-FFF2-40B4-BE49-F238E27FC236}">
                <a16:creationId xmlns:a16="http://schemas.microsoft.com/office/drawing/2014/main" id="{64BB5260-6ABE-44EB-A1FD-169067426C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90450" y="3950750"/>
            <a:ext cx="5163000" cy="519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360"/>
              </a:spcBef>
              <a:buSzPct val="100000"/>
              <a:buFont typeface="Lora"/>
              <a:buNone/>
              <a:defRPr sz="1400" i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  <p:cxnSp>
        <p:nvCxnSpPr>
          <p:cNvPr id="6" name="Shape 51">
            <a:extLst>
              <a:ext uri="{FF2B5EF4-FFF2-40B4-BE49-F238E27FC236}">
                <a16:creationId xmlns:a16="http://schemas.microsoft.com/office/drawing/2014/main" id="{8C272E68-28C4-48B8-964D-3466829AB613}"/>
              </a:ext>
            </a:extLst>
          </p:cNvPr>
          <p:cNvCxnSpPr/>
          <p:nvPr userDrawn="1"/>
        </p:nvCxnSpPr>
        <p:spPr>
          <a:xfrm>
            <a:off x="-6025" y="4598754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Shape 52">
            <a:extLst>
              <a:ext uri="{FF2B5EF4-FFF2-40B4-BE49-F238E27FC236}">
                <a16:creationId xmlns:a16="http://schemas.microsoft.com/office/drawing/2014/main" id="{9E11C1C6-4734-4C4A-9FB7-44080D6C0E3A}"/>
              </a:ext>
            </a:extLst>
          </p:cNvPr>
          <p:cNvSpPr/>
          <p:nvPr userDrawn="1"/>
        </p:nvSpPr>
        <p:spPr>
          <a:xfrm>
            <a:off x="4457400" y="4484121"/>
            <a:ext cx="229200" cy="2292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78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5666-0812-435B-B702-BDF15DEE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3DE18-F2A0-492D-A3D6-5CB76C63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0D8C9-9ADD-4D82-ADC4-A2FFCD6D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C0EC1-6347-4C87-9853-869919E3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6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B88A1-A7A6-4EC0-9843-29ECD573C4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041" y="1432193"/>
            <a:ext cx="5950167" cy="100561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E85AA-36BE-4E0C-A8EA-44F425E65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041" y="2794312"/>
            <a:ext cx="5950167" cy="624460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9C37-92B8-4299-BCA2-9287B2871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2E4E-E5CC-499B-B51D-6EE60C824A4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80B22-9396-4DF6-B08F-2F152A17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44679-AA25-4C49-9480-14F2EFFB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ADDA-CAA5-4C90-A67F-4B30515863B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hape 10">
            <a:extLst>
              <a:ext uri="{FF2B5EF4-FFF2-40B4-BE49-F238E27FC236}">
                <a16:creationId xmlns:a16="http://schemas.microsoft.com/office/drawing/2014/main" id="{55C774F7-FB44-407B-A1FB-1F08018BC99A}"/>
              </a:ext>
            </a:extLst>
          </p:cNvPr>
          <p:cNvCxnSpPr/>
          <p:nvPr userDrawn="1"/>
        </p:nvCxnSpPr>
        <p:spPr>
          <a:xfrm>
            <a:off x="-18000" y="2582693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C5932E2-DEBB-4A7C-8A77-80DB46D3E7A9}"/>
              </a:ext>
            </a:extLst>
          </p:cNvPr>
          <p:cNvGrpSpPr/>
          <p:nvPr userDrawn="1"/>
        </p:nvGrpSpPr>
        <p:grpSpPr>
          <a:xfrm>
            <a:off x="710908" y="2006076"/>
            <a:ext cx="1089400" cy="1100466"/>
            <a:chOff x="941066" y="1211025"/>
            <a:chExt cx="1089400" cy="1100466"/>
          </a:xfrm>
        </p:grpSpPr>
        <p:sp>
          <p:nvSpPr>
            <p:cNvPr id="9" name="Shape 11">
              <a:extLst>
                <a:ext uri="{FF2B5EF4-FFF2-40B4-BE49-F238E27FC236}">
                  <a16:creationId xmlns:a16="http://schemas.microsoft.com/office/drawing/2014/main" id="{47C6C95A-4CFE-4A7E-944E-13144078144C}"/>
                </a:ext>
              </a:extLst>
            </p:cNvPr>
            <p:cNvSpPr/>
            <p:nvPr userDrawn="1"/>
          </p:nvSpPr>
          <p:spPr>
            <a:xfrm>
              <a:off x="941066" y="1211025"/>
              <a:ext cx="1089400" cy="1100466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grpSp>
          <p:nvGrpSpPr>
            <p:cNvPr id="20" name="Shape 380">
              <a:extLst>
                <a:ext uri="{FF2B5EF4-FFF2-40B4-BE49-F238E27FC236}">
                  <a16:creationId xmlns:a16="http://schemas.microsoft.com/office/drawing/2014/main" id="{332EF1D4-C1AF-4187-AC5C-1A1DB47C64E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131546" y="1400209"/>
              <a:ext cx="708010" cy="640080"/>
              <a:chOff x="5972700" y="2330200"/>
              <a:chExt cx="411625" cy="387275"/>
            </a:xfrm>
          </p:grpSpPr>
          <p:sp>
            <p:nvSpPr>
              <p:cNvPr id="21" name="Shape 381">
                <a:extLst>
                  <a:ext uri="{FF2B5EF4-FFF2-40B4-BE49-F238E27FC236}">
                    <a16:creationId xmlns:a16="http://schemas.microsoft.com/office/drawing/2014/main" id="{5479E16C-F0E6-45FF-AAA2-A06A5FC8717B}"/>
                  </a:ext>
                </a:extLst>
              </p:cNvPr>
              <p:cNvSpPr/>
              <p:nvPr/>
            </p:nvSpPr>
            <p:spPr>
              <a:xfrm>
                <a:off x="5972700" y="2476950"/>
                <a:ext cx="98050" cy="219825"/>
              </a:xfrm>
              <a:custGeom>
                <a:avLst/>
                <a:gdLst/>
                <a:ahLst/>
                <a:cxnLst/>
                <a:rect l="0" t="0" r="0" b="0"/>
                <a:pathLst>
                  <a:path w="3922" h="8793" fill="none" extrusionOk="0">
                    <a:moveTo>
                      <a:pt x="0" y="0"/>
                    </a:moveTo>
                    <a:lnTo>
                      <a:pt x="0" y="8792"/>
                    </a:lnTo>
                    <a:lnTo>
                      <a:pt x="3921" y="8792"/>
                    </a:lnTo>
                    <a:lnTo>
                      <a:pt x="3921" y="0"/>
                    </a:lnTo>
                    <a:lnTo>
                      <a:pt x="0" y="0"/>
                    </a:lnTo>
                    <a:close/>
                    <a:moveTo>
                      <a:pt x="2411" y="2411"/>
                    </a:moveTo>
                    <a:lnTo>
                      <a:pt x="2411" y="2411"/>
                    </a:lnTo>
                    <a:lnTo>
                      <a:pt x="2265" y="2387"/>
                    </a:lnTo>
                    <a:lnTo>
                      <a:pt x="2143" y="2363"/>
                    </a:lnTo>
                    <a:lnTo>
                      <a:pt x="2022" y="2290"/>
                    </a:lnTo>
                    <a:lnTo>
                      <a:pt x="1924" y="2216"/>
                    </a:lnTo>
                    <a:lnTo>
                      <a:pt x="1827" y="2095"/>
                    </a:lnTo>
                    <a:lnTo>
                      <a:pt x="1754" y="1973"/>
                    </a:lnTo>
                    <a:lnTo>
                      <a:pt x="1729" y="1851"/>
                    </a:lnTo>
                    <a:lnTo>
                      <a:pt x="1705" y="1705"/>
                    </a:lnTo>
                    <a:lnTo>
                      <a:pt x="1705" y="1705"/>
                    </a:lnTo>
                    <a:lnTo>
                      <a:pt x="1729" y="1559"/>
                    </a:lnTo>
                    <a:lnTo>
                      <a:pt x="1754" y="1437"/>
                    </a:lnTo>
                    <a:lnTo>
                      <a:pt x="1827" y="1315"/>
                    </a:lnTo>
                    <a:lnTo>
                      <a:pt x="1924" y="1218"/>
                    </a:lnTo>
                    <a:lnTo>
                      <a:pt x="2022" y="1120"/>
                    </a:lnTo>
                    <a:lnTo>
                      <a:pt x="2143" y="1072"/>
                    </a:lnTo>
                    <a:lnTo>
                      <a:pt x="2265" y="1023"/>
                    </a:lnTo>
                    <a:lnTo>
                      <a:pt x="2411" y="999"/>
                    </a:lnTo>
                    <a:lnTo>
                      <a:pt x="2411" y="999"/>
                    </a:lnTo>
                    <a:lnTo>
                      <a:pt x="2557" y="1023"/>
                    </a:lnTo>
                    <a:lnTo>
                      <a:pt x="2679" y="1072"/>
                    </a:lnTo>
                    <a:lnTo>
                      <a:pt x="2801" y="1120"/>
                    </a:lnTo>
                    <a:lnTo>
                      <a:pt x="2898" y="1218"/>
                    </a:lnTo>
                    <a:lnTo>
                      <a:pt x="2996" y="1315"/>
                    </a:lnTo>
                    <a:lnTo>
                      <a:pt x="3069" y="1437"/>
                    </a:lnTo>
                    <a:lnTo>
                      <a:pt x="3093" y="1559"/>
                    </a:lnTo>
                    <a:lnTo>
                      <a:pt x="3118" y="1705"/>
                    </a:lnTo>
                    <a:lnTo>
                      <a:pt x="3118" y="1705"/>
                    </a:lnTo>
                    <a:lnTo>
                      <a:pt x="3093" y="1851"/>
                    </a:lnTo>
                    <a:lnTo>
                      <a:pt x="3069" y="1973"/>
                    </a:lnTo>
                    <a:lnTo>
                      <a:pt x="2996" y="2095"/>
                    </a:lnTo>
                    <a:lnTo>
                      <a:pt x="2898" y="2216"/>
                    </a:lnTo>
                    <a:lnTo>
                      <a:pt x="2801" y="2290"/>
                    </a:lnTo>
                    <a:lnTo>
                      <a:pt x="2679" y="2363"/>
                    </a:lnTo>
                    <a:lnTo>
                      <a:pt x="2557" y="2387"/>
                    </a:lnTo>
                    <a:lnTo>
                      <a:pt x="2411" y="2411"/>
                    </a:lnTo>
                    <a:lnTo>
                      <a:pt x="2411" y="2411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" name="Shape 382">
                <a:extLst>
                  <a:ext uri="{FF2B5EF4-FFF2-40B4-BE49-F238E27FC236}">
                    <a16:creationId xmlns:a16="http://schemas.microsoft.com/office/drawing/2014/main" id="{96871D22-86AD-480C-B52E-F25B5A796E64}"/>
                  </a:ext>
                </a:extLst>
              </p:cNvPr>
              <p:cNvSpPr/>
              <p:nvPr/>
            </p:nvSpPr>
            <p:spPr>
              <a:xfrm>
                <a:off x="6078025" y="2330200"/>
                <a:ext cx="306300" cy="387275"/>
              </a:xfrm>
              <a:custGeom>
                <a:avLst/>
                <a:gdLst/>
                <a:ahLst/>
                <a:cxnLst/>
                <a:rect l="0" t="0" r="0" b="0"/>
                <a:pathLst>
                  <a:path w="12252" h="15491" fill="none" extrusionOk="0">
                    <a:moveTo>
                      <a:pt x="1" y="13396"/>
                    </a:moveTo>
                    <a:lnTo>
                      <a:pt x="1511" y="13396"/>
                    </a:lnTo>
                    <a:lnTo>
                      <a:pt x="1511" y="13396"/>
                    </a:lnTo>
                    <a:lnTo>
                      <a:pt x="1998" y="13639"/>
                    </a:lnTo>
                    <a:lnTo>
                      <a:pt x="2680" y="13932"/>
                    </a:lnTo>
                    <a:lnTo>
                      <a:pt x="3556" y="14273"/>
                    </a:lnTo>
                    <a:lnTo>
                      <a:pt x="4531" y="14638"/>
                    </a:lnTo>
                    <a:lnTo>
                      <a:pt x="5578" y="14955"/>
                    </a:lnTo>
                    <a:lnTo>
                      <a:pt x="6114" y="15101"/>
                    </a:lnTo>
                    <a:lnTo>
                      <a:pt x="6650" y="15222"/>
                    </a:lnTo>
                    <a:lnTo>
                      <a:pt x="7161" y="15344"/>
                    </a:lnTo>
                    <a:lnTo>
                      <a:pt x="7672" y="15417"/>
                    </a:lnTo>
                    <a:lnTo>
                      <a:pt x="8135" y="15466"/>
                    </a:lnTo>
                    <a:lnTo>
                      <a:pt x="8598" y="15490"/>
                    </a:lnTo>
                    <a:lnTo>
                      <a:pt x="8598" y="15490"/>
                    </a:lnTo>
                    <a:lnTo>
                      <a:pt x="9377" y="15490"/>
                    </a:lnTo>
                    <a:lnTo>
                      <a:pt x="9791" y="15466"/>
                    </a:lnTo>
                    <a:lnTo>
                      <a:pt x="10181" y="15417"/>
                    </a:lnTo>
                    <a:lnTo>
                      <a:pt x="10522" y="15320"/>
                    </a:lnTo>
                    <a:lnTo>
                      <a:pt x="10692" y="15271"/>
                    </a:lnTo>
                    <a:lnTo>
                      <a:pt x="10814" y="15222"/>
                    </a:lnTo>
                    <a:lnTo>
                      <a:pt x="10936" y="15149"/>
                    </a:lnTo>
                    <a:lnTo>
                      <a:pt x="11033" y="15052"/>
                    </a:lnTo>
                    <a:lnTo>
                      <a:pt x="11082" y="14955"/>
                    </a:lnTo>
                    <a:lnTo>
                      <a:pt x="11131" y="14833"/>
                    </a:lnTo>
                    <a:lnTo>
                      <a:pt x="11204" y="14126"/>
                    </a:lnTo>
                    <a:lnTo>
                      <a:pt x="11204" y="14126"/>
                    </a:lnTo>
                    <a:lnTo>
                      <a:pt x="11180" y="13956"/>
                    </a:lnTo>
                    <a:lnTo>
                      <a:pt x="11131" y="13810"/>
                    </a:lnTo>
                    <a:lnTo>
                      <a:pt x="11033" y="13664"/>
                    </a:lnTo>
                    <a:lnTo>
                      <a:pt x="10887" y="13542"/>
                    </a:lnTo>
                    <a:lnTo>
                      <a:pt x="10887" y="13542"/>
                    </a:lnTo>
                    <a:lnTo>
                      <a:pt x="11009" y="13518"/>
                    </a:lnTo>
                    <a:lnTo>
                      <a:pt x="11131" y="13469"/>
                    </a:lnTo>
                    <a:lnTo>
                      <a:pt x="11253" y="13420"/>
                    </a:lnTo>
                    <a:lnTo>
                      <a:pt x="11350" y="13323"/>
                    </a:lnTo>
                    <a:lnTo>
                      <a:pt x="11423" y="13225"/>
                    </a:lnTo>
                    <a:lnTo>
                      <a:pt x="11496" y="13104"/>
                    </a:lnTo>
                    <a:lnTo>
                      <a:pt x="11545" y="12957"/>
                    </a:lnTo>
                    <a:lnTo>
                      <a:pt x="11569" y="12836"/>
                    </a:lnTo>
                    <a:lnTo>
                      <a:pt x="11642" y="11959"/>
                    </a:lnTo>
                    <a:lnTo>
                      <a:pt x="11642" y="11959"/>
                    </a:lnTo>
                    <a:lnTo>
                      <a:pt x="11642" y="11837"/>
                    </a:lnTo>
                    <a:lnTo>
                      <a:pt x="11642" y="11740"/>
                    </a:lnTo>
                    <a:lnTo>
                      <a:pt x="11618" y="11618"/>
                    </a:lnTo>
                    <a:lnTo>
                      <a:pt x="11569" y="11521"/>
                    </a:lnTo>
                    <a:lnTo>
                      <a:pt x="11447" y="11350"/>
                    </a:lnTo>
                    <a:lnTo>
                      <a:pt x="11374" y="11277"/>
                    </a:lnTo>
                    <a:lnTo>
                      <a:pt x="11301" y="11204"/>
                    </a:lnTo>
                    <a:lnTo>
                      <a:pt x="11301" y="11204"/>
                    </a:lnTo>
                    <a:lnTo>
                      <a:pt x="11423" y="11180"/>
                    </a:lnTo>
                    <a:lnTo>
                      <a:pt x="11521" y="11131"/>
                    </a:lnTo>
                    <a:lnTo>
                      <a:pt x="11618" y="11058"/>
                    </a:lnTo>
                    <a:lnTo>
                      <a:pt x="11715" y="10960"/>
                    </a:lnTo>
                    <a:lnTo>
                      <a:pt x="11788" y="10863"/>
                    </a:lnTo>
                    <a:lnTo>
                      <a:pt x="11837" y="10766"/>
                    </a:lnTo>
                    <a:lnTo>
                      <a:pt x="11886" y="10644"/>
                    </a:lnTo>
                    <a:lnTo>
                      <a:pt x="11910" y="10498"/>
                    </a:lnTo>
                    <a:lnTo>
                      <a:pt x="11983" y="9645"/>
                    </a:lnTo>
                    <a:lnTo>
                      <a:pt x="11983" y="9645"/>
                    </a:lnTo>
                    <a:lnTo>
                      <a:pt x="11983" y="9523"/>
                    </a:lnTo>
                    <a:lnTo>
                      <a:pt x="11983" y="9402"/>
                    </a:lnTo>
                    <a:lnTo>
                      <a:pt x="11959" y="9280"/>
                    </a:lnTo>
                    <a:lnTo>
                      <a:pt x="11910" y="9182"/>
                    </a:lnTo>
                    <a:lnTo>
                      <a:pt x="11861" y="9085"/>
                    </a:lnTo>
                    <a:lnTo>
                      <a:pt x="11788" y="9012"/>
                    </a:lnTo>
                    <a:lnTo>
                      <a:pt x="11715" y="8939"/>
                    </a:lnTo>
                    <a:lnTo>
                      <a:pt x="11618" y="8866"/>
                    </a:lnTo>
                    <a:lnTo>
                      <a:pt x="11618" y="8866"/>
                    </a:lnTo>
                    <a:lnTo>
                      <a:pt x="11715" y="8841"/>
                    </a:lnTo>
                    <a:lnTo>
                      <a:pt x="11813" y="8768"/>
                    </a:lnTo>
                    <a:lnTo>
                      <a:pt x="11910" y="8695"/>
                    </a:lnTo>
                    <a:lnTo>
                      <a:pt x="11983" y="8622"/>
                    </a:lnTo>
                    <a:lnTo>
                      <a:pt x="12056" y="8525"/>
                    </a:lnTo>
                    <a:lnTo>
                      <a:pt x="12105" y="8427"/>
                    </a:lnTo>
                    <a:lnTo>
                      <a:pt x="12129" y="8306"/>
                    </a:lnTo>
                    <a:lnTo>
                      <a:pt x="12154" y="8184"/>
                    </a:lnTo>
                    <a:lnTo>
                      <a:pt x="12251" y="7307"/>
                    </a:lnTo>
                    <a:lnTo>
                      <a:pt x="12251" y="7307"/>
                    </a:lnTo>
                    <a:lnTo>
                      <a:pt x="12227" y="7185"/>
                    </a:lnTo>
                    <a:lnTo>
                      <a:pt x="12202" y="7064"/>
                    </a:lnTo>
                    <a:lnTo>
                      <a:pt x="12154" y="6966"/>
                    </a:lnTo>
                    <a:lnTo>
                      <a:pt x="12105" y="6869"/>
                    </a:lnTo>
                    <a:lnTo>
                      <a:pt x="12032" y="6771"/>
                    </a:lnTo>
                    <a:lnTo>
                      <a:pt x="11935" y="6698"/>
                    </a:lnTo>
                    <a:lnTo>
                      <a:pt x="11715" y="6552"/>
                    </a:lnTo>
                    <a:lnTo>
                      <a:pt x="11472" y="6430"/>
                    </a:lnTo>
                    <a:lnTo>
                      <a:pt x="11180" y="6333"/>
                    </a:lnTo>
                    <a:lnTo>
                      <a:pt x="10863" y="6260"/>
                    </a:lnTo>
                    <a:lnTo>
                      <a:pt x="10546" y="6211"/>
                    </a:lnTo>
                    <a:lnTo>
                      <a:pt x="10546" y="6211"/>
                    </a:lnTo>
                    <a:lnTo>
                      <a:pt x="9864" y="6114"/>
                    </a:lnTo>
                    <a:lnTo>
                      <a:pt x="8817" y="6016"/>
                    </a:lnTo>
                    <a:lnTo>
                      <a:pt x="7575" y="5943"/>
                    </a:lnTo>
                    <a:lnTo>
                      <a:pt x="6309" y="5870"/>
                    </a:lnTo>
                    <a:lnTo>
                      <a:pt x="6309" y="5870"/>
                    </a:lnTo>
                    <a:lnTo>
                      <a:pt x="6479" y="5578"/>
                    </a:lnTo>
                    <a:lnTo>
                      <a:pt x="6625" y="5237"/>
                    </a:lnTo>
                    <a:lnTo>
                      <a:pt x="6771" y="4872"/>
                    </a:lnTo>
                    <a:lnTo>
                      <a:pt x="6869" y="4482"/>
                    </a:lnTo>
                    <a:lnTo>
                      <a:pt x="6966" y="4092"/>
                    </a:lnTo>
                    <a:lnTo>
                      <a:pt x="7064" y="3678"/>
                    </a:lnTo>
                    <a:lnTo>
                      <a:pt x="7161" y="2875"/>
                    </a:lnTo>
                    <a:lnTo>
                      <a:pt x="7234" y="2144"/>
                    </a:lnTo>
                    <a:lnTo>
                      <a:pt x="7283" y="1535"/>
                    </a:lnTo>
                    <a:lnTo>
                      <a:pt x="7283" y="975"/>
                    </a:lnTo>
                    <a:lnTo>
                      <a:pt x="7283" y="975"/>
                    </a:lnTo>
                    <a:lnTo>
                      <a:pt x="7283" y="804"/>
                    </a:lnTo>
                    <a:lnTo>
                      <a:pt x="7210" y="609"/>
                    </a:lnTo>
                    <a:lnTo>
                      <a:pt x="7137" y="463"/>
                    </a:lnTo>
                    <a:lnTo>
                      <a:pt x="7015" y="317"/>
                    </a:lnTo>
                    <a:lnTo>
                      <a:pt x="6869" y="171"/>
                    </a:lnTo>
                    <a:lnTo>
                      <a:pt x="6698" y="98"/>
                    </a:lnTo>
                    <a:lnTo>
                      <a:pt x="6503" y="25"/>
                    </a:lnTo>
                    <a:lnTo>
                      <a:pt x="6309" y="1"/>
                    </a:lnTo>
                    <a:lnTo>
                      <a:pt x="6309" y="1"/>
                    </a:lnTo>
                    <a:lnTo>
                      <a:pt x="5943" y="25"/>
                    </a:lnTo>
                    <a:lnTo>
                      <a:pt x="5700" y="74"/>
                    </a:lnTo>
                    <a:lnTo>
                      <a:pt x="5505" y="147"/>
                    </a:lnTo>
                    <a:lnTo>
                      <a:pt x="5359" y="220"/>
                    </a:lnTo>
                    <a:lnTo>
                      <a:pt x="5359" y="220"/>
                    </a:lnTo>
                    <a:lnTo>
                      <a:pt x="4969" y="1462"/>
                    </a:lnTo>
                    <a:lnTo>
                      <a:pt x="4774" y="2022"/>
                    </a:lnTo>
                    <a:lnTo>
                      <a:pt x="4579" y="2534"/>
                    </a:lnTo>
                    <a:lnTo>
                      <a:pt x="4385" y="2996"/>
                    </a:lnTo>
                    <a:lnTo>
                      <a:pt x="4190" y="3386"/>
                    </a:lnTo>
                    <a:lnTo>
                      <a:pt x="4019" y="3678"/>
                    </a:lnTo>
                    <a:lnTo>
                      <a:pt x="3873" y="3922"/>
                    </a:lnTo>
                    <a:lnTo>
                      <a:pt x="3873" y="3922"/>
                    </a:lnTo>
                    <a:lnTo>
                      <a:pt x="3654" y="4141"/>
                    </a:lnTo>
                    <a:lnTo>
                      <a:pt x="3313" y="4482"/>
                    </a:lnTo>
                    <a:lnTo>
                      <a:pt x="2509" y="5237"/>
                    </a:lnTo>
                    <a:lnTo>
                      <a:pt x="1438" y="6211"/>
                    </a:lnTo>
                    <a:lnTo>
                      <a:pt x="1" y="6211"/>
                    </a:lnTo>
                  </a:path>
                </a:pathLst>
              </a:custGeom>
              <a:noFill/>
              <a:ln w="190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464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703248-C36F-472A-8958-4058815B8DD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70460" y="115503"/>
            <a:ext cx="1097280" cy="36576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705982-B70B-481E-BDFD-426D2220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784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1F67D-5F1F-479E-A347-E23900BC4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212783"/>
            <a:ext cx="7886700" cy="3419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 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3750A-125B-441F-99AB-E824A8399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87D2E4E-E5CC-499B-B51D-6EE60C824A4E}" type="datetimeFigureOut">
              <a:rPr lang="en-US" smtClean="0"/>
              <a:pPr/>
              <a:t>12/20/2018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CE0B5-7633-420D-A753-93D6E545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97380-F450-4DE6-8CCA-DD3650B91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99DADDA-CAA5-4C90-A67F-4B30515863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1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2" r:id="rId3"/>
    <p:sldLayoutId id="2147483673" r:id="rId4"/>
    <p:sldLayoutId id="2147483671" r:id="rId5"/>
    <p:sldLayoutId id="2147483662" r:id="rId6"/>
    <p:sldLayoutId id="2147483663" r:id="rId7"/>
    <p:sldLayoutId id="2147483664" r:id="rId8"/>
    <p:sldLayoutId id="2147483666" r:id="rId9"/>
    <p:sldLayoutId id="214748366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SzPct val="8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SzPct val="80000"/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SzPct val="80000"/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SzPct val="80000"/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R-TPI: A NOVEL DESIGN FOR ACCELERATING DOSE FINDING TRIALS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Wentian Guo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 err="1" smtClean="0"/>
              <a:t>Laiya</a:t>
            </a:r>
            <a:r>
              <a:rPr lang="en-US" altLang="zh-CN" dirty="0" smtClean="0"/>
              <a:t> Consulting, </a:t>
            </a:r>
            <a:r>
              <a:rPr lang="en-US" altLang="zh-CN" dirty="0" err="1" smtClean="0"/>
              <a:t>Inc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87083" y="3841116"/>
            <a:ext cx="3369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Shanghai </a:t>
            </a:r>
            <a:r>
              <a:rPr lang="en-US" smtClean="0"/>
              <a:t>Biostatistics Forum, Dec 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3400" dirty="0"/>
              <a:t>R-TPI: </a:t>
            </a:r>
            <a:r>
              <a:rPr lang="en-US" sz="3400" dirty="0">
                <a:solidFill>
                  <a:srgbClr val="FF0000"/>
                </a:solidFill>
              </a:rPr>
              <a:t>Rolling</a:t>
            </a:r>
            <a:r>
              <a:rPr lang="en-US" sz="3400" dirty="0"/>
              <a:t> Toxicity Probability Interval Design to 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accent1"/>
                </a:solidFill>
              </a:rPr>
              <a:t>Shorten the Duration</a:t>
            </a:r>
            <a:r>
              <a:rPr lang="en-US" sz="3400" dirty="0"/>
              <a:t> and </a:t>
            </a:r>
            <a:r>
              <a:rPr lang="en-US" sz="3400" dirty="0">
                <a:solidFill>
                  <a:schemeClr val="accent1"/>
                </a:solidFill>
              </a:rPr>
              <a:t>Maintain Safety</a:t>
            </a:r>
            <a:r>
              <a:rPr lang="en-US" sz="3400" dirty="0"/>
              <a:t> of Phase I Trials</a:t>
            </a:r>
          </a:p>
          <a:p>
            <a:pPr marL="0" indent="0" algn="ctr">
              <a:buNone/>
            </a:pPr>
            <a:r>
              <a:rPr lang="en-US" altLang="zh-CN" dirty="0" smtClean="0"/>
              <a:t>Accepted by </a:t>
            </a:r>
            <a:r>
              <a:rPr lang="en-US" dirty="0"/>
              <a:t>Journal of Biopharmaceutical </a:t>
            </a:r>
            <a:r>
              <a:rPr lang="en-US" dirty="0" smtClean="0"/>
              <a:t>Statistics</a:t>
            </a:r>
          </a:p>
          <a:p>
            <a:pPr marL="0" indent="0" algn="ctr">
              <a:buNone/>
            </a:pPr>
            <a:r>
              <a:rPr lang="en-US" altLang="zh-CN" dirty="0" smtClean="0"/>
              <a:t>J</a:t>
            </a:r>
            <a:r>
              <a:rPr lang="en-US" dirty="0" smtClean="0"/>
              <a:t>oint work by Wentian Guo</a:t>
            </a:r>
            <a:r>
              <a:rPr lang="en-US" baseline="30000" dirty="0" smtClean="0"/>
              <a:t>1</a:t>
            </a:r>
            <a:r>
              <a:rPr lang="en-US" dirty="0" smtClean="0"/>
              <a:t>, Yuan Ji</a:t>
            </a:r>
            <a:r>
              <a:rPr lang="en-US" baseline="30000" dirty="0" smtClean="0"/>
              <a:t>1,2</a:t>
            </a:r>
            <a:r>
              <a:rPr lang="en-US" dirty="0" smtClean="0"/>
              <a:t>, and Daniel Li</a:t>
            </a:r>
            <a:r>
              <a:rPr lang="en-US" baseline="30000" dirty="0" smtClean="0"/>
              <a:t>3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1: </a:t>
            </a:r>
            <a:r>
              <a:rPr lang="en-US" dirty="0" err="1" smtClean="0"/>
              <a:t>Laiya</a:t>
            </a:r>
            <a:r>
              <a:rPr lang="en-US" dirty="0" smtClean="0"/>
              <a:t> Consulting, Inc., USA</a:t>
            </a:r>
          </a:p>
          <a:p>
            <a:pPr marL="0" indent="0" algn="ctr">
              <a:buNone/>
            </a:pPr>
            <a:r>
              <a:rPr lang="en-US" dirty="0" smtClean="0"/>
              <a:t>2: University of Chicago, USA</a:t>
            </a:r>
          </a:p>
          <a:p>
            <a:pPr marL="0" indent="0" algn="ctr">
              <a:buNone/>
            </a:pPr>
            <a:r>
              <a:rPr lang="en-US" dirty="0" smtClean="0"/>
              <a:t>3: Juno Therapeutics, USA</a:t>
            </a:r>
          </a:p>
        </p:txBody>
      </p:sp>
    </p:spTree>
    <p:extLst>
      <p:ext uri="{BB962C8B-B14F-4D97-AF65-F5344CB8AC3E}">
        <p14:creationId xmlns:p14="http://schemas.microsoft.com/office/powerpoint/2010/main" val="6676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417" y="1116805"/>
            <a:ext cx="4819010" cy="246974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6098-41C1-4469-922C-0B125267C3D2}" type="slidenum">
              <a:rPr lang="en-US" smtClean="0"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39924" y="373503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/>
              <a:t>天下武功</a:t>
            </a:r>
            <a:endParaRPr lang="en-US" altLang="zh-CN" sz="1800" dirty="0"/>
          </a:p>
          <a:p>
            <a:r>
              <a:rPr lang="zh-CN" altLang="en-US" sz="1800" dirty="0"/>
              <a:t>唯快不破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2089289" y="4381361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SPEED TRUMPS EVERYTHING IN KUNG FU FIGHTING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Cohort-Based </a:t>
            </a:r>
            <a:r>
              <a:rPr lang="en-US" altLang="zh-CN" dirty="0" smtClean="0"/>
              <a:t>vs Rolling Dose Finding Designs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4351" y="1160584"/>
            <a:ext cx="38510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Cohort-Based</a:t>
            </a:r>
            <a:r>
              <a:rPr lang="en-US" sz="1200" b="1" dirty="0"/>
              <a:t> 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50" dirty="0" smtClean="0"/>
              <a:t>3+3, mTPI-2, </a:t>
            </a:r>
            <a:r>
              <a:rPr lang="en-US" sz="1050" dirty="0" err="1" smtClean="0"/>
              <a:t>mTPI</a:t>
            </a:r>
            <a:r>
              <a:rPr lang="en-US" sz="1050" dirty="0" smtClean="0"/>
              <a:t>, CRM, BLRM</a:t>
            </a:r>
            <a:endParaRPr lang="en-US" sz="1050" dirty="0"/>
          </a:p>
          <a:p>
            <a:pPr marL="171450" indent="-171450">
              <a:buFont typeface="Arial" charset="0"/>
              <a:buChar char="•"/>
            </a:pPr>
            <a:r>
              <a:rPr lang="en-US" sz="1050" dirty="0"/>
              <a:t>Patient enrollment is suspended between cohorts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9715" y="4731148"/>
            <a:ext cx="24192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Timeline for </a:t>
            </a:r>
            <a:r>
              <a:rPr lang="en-US" sz="1050" dirty="0" smtClean="0"/>
              <a:t>a trial based on 3+3 </a:t>
            </a:r>
          </a:p>
          <a:p>
            <a:pPr algn="ctr"/>
            <a:r>
              <a:rPr lang="en-US" sz="1050" dirty="0" smtClean="0"/>
              <a:t>(DLT assessment window is 21 days)</a:t>
            </a:r>
            <a:endParaRPr lang="en-US" sz="1050" dirty="0"/>
          </a:p>
        </p:txBody>
      </p:sp>
      <p:grpSp>
        <p:nvGrpSpPr>
          <p:cNvPr id="3" name="Group 2"/>
          <p:cNvGrpSpPr/>
          <p:nvPr/>
        </p:nvGrpSpPr>
        <p:grpSpPr>
          <a:xfrm>
            <a:off x="4595158" y="1160583"/>
            <a:ext cx="4227002" cy="3909252"/>
            <a:chOff x="4595158" y="1160583"/>
            <a:chExt cx="4227002" cy="3909252"/>
          </a:xfrm>
        </p:grpSpPr>
        <p:sp>
          <p:nvSpPr>
            <p:cNvPr id="27" name="TextBox 26"/>
            <p:cNvSpPr txBox="1"/>
            <p:nvPr/>
          </p:nvSpPr>
          <p:spPr>
            <a:xfrm>
              <a:off x="5752567" y="4815919"/>
              <a:ext cx="173797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Timeline for a </a:t>
              </a:r>
              <a:r>
                <a:rPr lang="en-US" sz="1050" dirty="0" smtClean="0"/>
                <a:t>rolling </a:t>
              </a:r>
              <a:r>
                <a:rPr lang="en-US" sz="1050" dirty="0"/>
                <a:t>trial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51683" y="1160583"/>
              <a:ext cx="2890626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Rolling</a:t>
              </a:r>
              <a:r>
                <a:rPr lang="en-US" sz="1050" dirty="0">
                  <a:solidFill>
                    <a:schemeClr val="accent6">
                      <a:lumMod val="75000"/>
                    </a:schemeClr>
                  </a:solidFill>
                </a:rPr>
                <a:t> </a:t>
              </a:r>
              <a:r>
                <a:rPr lang="en-US" sz="1050" dirty="0"/>
                <a:t>      </a:t>
              </a:r>
            </a:p>
            <a:p>
              <a:pPr marL="171450" indent="-171450" algn="ctr">
                <a:buFont typeface="Arial" charset="0"/>
                <a:buChar char="•"/>
              </a:pPr>
              <a:r>
                <a:rPr lang="en-US" sz="1050" dirty="0"/>
                <a:t>Ideally few suspensions</a:t>
              </a:r>
              <a:endParaRPr lang="en-US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60413" y="3982453"/>
              <a:ext cx="7617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>
                  <a:solidFill>
                    <a:srgbClr val="C00000"/>
                  </a:solidFill>
                </a:rPr>
                <a:t>: 20 </a:t>
              </a:r>
              <a:r>
                <a:rPr lang="en-US" sz="1050" b="1" dirty="0">
                  <a:solidFill>
                    <a:srgbClr val="C00000"/>
                  </a:solidFill>
                </a:rPr>
                <a:t>days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158" y="1759822"/>
              <a:ext cx="3907193" cy="299336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4" y="1735383"/>
            <a:ext cx="4000975" cy="306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2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171" y="1022167"/>
            <a:ext cx="4952222" cy="3710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altLang="zh-CN" dirty="0" smtClean="0"/>
              <a:t>Rolling Six Design (RSD)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881" y="1117513"/>
            <a:ext cx="3046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nb-NO" sz="1500" dirty="0" err="1"/>
              <a:t>Skolnik</a:t>
            </a:r>
            <a:r>
              <a:rPr lang="nb-NO" sz="1500" dirty="0"/>
              <a:t> et al., 2008, JCO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Extension of 3+3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How? </a:t>
            </a:r>
            <a:r>
              <a:rPr lang="en-US" sz="1500" dirty="0" smtClean="0"/>
              <a:t>Use the incomplete data for dosing decisions.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50874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171" y="1022167"/>
            <a:ext cx="4952222" cy="3710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altLang="zh-CN" dirty="0" smtClean="0"/>
              <a:t>Rolling Six Design (RSD)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881" y="1117513"/>
            <a:ext cx="3162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nb-NO" sz="1500" dirty="0" err="1"/>
              <a:t>Skolnik</a:t>
            </a:r>
            <a:r>
              <a:rPr lang="nb-NO" sz="1500" dirty="0"/>
              <a:t> et al., 2008, JCO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Extension of 3+3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How? Use the incomplete data for dosing decisions.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3076" y="2257814"/>
            <a:ext cx="3371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</a:rPr>
              <a:t>Debatable decisions: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0 Non-DLT, 3 pending: S</a:t>
            </a:r>
          </a:p>
          <a:p>
            <a:r>
              <a:rPr lang="en-US" sz="1500" dirty="0"/>
              <a:t>     Somewhat aggressive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3 Non-DLTs, 1 pending: </a:t>
            </a:r>
            <a:r>
              <a:rPr lang="en-US" sz="1500" dirty="0" smtClean="0"/>
              <a:t>S</a:t>
            </a:r>
          </a:p>
          <a:p>
            <a:pPr marL="292100" lvl="2" indent="-282575"/>
            <a:r>
              <a:rPr lang="en-US" sz="1500" dirty="0" smtClean="0"/>
              <a:t>     Waste </a:t>
            </a:r>
            <a:r>
              <a:rPr lang="en-US" sz="1500" dirty="0"/>
              <a:t>patient resources at </a:t>
            </a:r>
            <a:r>
              <a:rPr lang="en-US" sz="1500" dirty="0" smtClean="0"/>
              <a:t>low      doses</a:t>
            </a:r>
            <a:endParaRPr lang="en-US" sz="1500" dirty="0"/>
          </a:p>
        </p:txBody>
      </p:sp>
      <p:sp>
        <p:nvSpPr>
          <p:cNvPr id="7" name="Rectangle 6"/>
          <p:cNvSpPr/>
          <p:nvPr/>
        </p:nvSpPr>
        <p:spPr>
          <a:xfrm>
            <a:off x="4418684" y="2380294"/>
            <a:ext cx="4059195" cy="137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/>
          <p:cNvSpPr/>
          <p:nvPr/>
        </p:nvSpPr>
        <p:spPr>
          <a:xfrm>
            <a:off x="5624336" y="2391308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/>
          <p:cNvSpPr/>
          <p:nvPr/>
        </p:nvSpPr>
        <p:spPr>
          <a:xfrm>
            <a:off x="6268354" y="2386396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6463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171" y="1022167"/>
            <a:ext cx="4952222" cy="3710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altLang="zh-CN" dirty="0" smtClean="0"/>
              <a:t>Rolling Six Design (RSD)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881" y="1117513"/>
            <a:ext cx="3092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nb-NO" sz="1500" dirty="0" err="1"/>
              <a:t>Skolnik</a:t>
            </a:r>
            <a:r>
              <a:rPr lang="nb-NO" sz="1500" dirty="0"/>
              <a:t> et al., 2008, JCO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Extension of 3+3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How? Use the incomplete data for dosing decisions.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18684" y="2884938"/>
            <a:ext cx="4059195" cy="137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TextBox 8"/>
          <p:cNvSpPr txBox="1"/>
          <p:nvPr/>
        </p:nvSpPr>
        <p:spPr>
          <a:xfrm>
            <a:off x="753076" y="2257814"/>
            <a:ext cx="3371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</a:rPr>
              <a:t>Debatable decisions: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0 Non-DLT, 3 pending: S</a:t>
            </a:r>
          </a:p>
          <a:p>
            <a:r>
              <a:rPr lang="en-US" sz="1500" dirty="0"/>
              <a:t>     Somewhat aggressive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3 Non-DLTs, 1 pending: S</a:t>
            </a:r>
          </a:p>
          <a:p>
            <a:r>
              <a:rPr lang="en-US" sz="1500" dirty="0"/>
              <a:t>     Waste patient resources at low doses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5399" y="2887840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Rectangle 10"/>
          <p:cNvSpPr/>
          <p:nvPr/>
        </p:nvSpPr>
        <p:spPr>
          <a:xfrm>
            <a:off x="6509245" y="2892757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69776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171" y="1022167"/>
            <a:ext cx="4952222" cy="3710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altLang="zh-CN" dirty="0" smtClean="0"/>
              <a:t>Rolling Six Design (RSD)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881" y="1117513"/>
            <a:ext cx="3139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nb-NO" sz="1500" dirty="0" err="1"/>
              <a:t>Skolnik</a:t>
            </a:r>
            <a:r>
              <a:rPr lang="nb-NO" sz="1500" dirty="0"/>
              <a:t> et al., 2008, JCO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Extension of 3+3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How? Use the incomplete data for dosing decisions.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3076" y="2257814"/>
            <a:ext cx="337115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</a:rPr>
              <a:t>Debatable decisions: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0 Non-DLT, 3 pending: S</a:t>
            </a:r>
          </a:p>
          <a:p>
            <a:r>
              <a:rPr lang="en-US" sz="1500" dirty="0"/>
              <a:t>     Somewhat aggressive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3 Non-DLTs, 1 pending: S</a:t>
            </a:r>
          </a:p>
          <a:p>
            <a:r>
              <a:rPr lang="en-US" sz="1500" dirty="0"/>
              <a:t>     Waste patient resources at low </a:t>
            </a:r>
            <a:r>
              <a:rPr lang="en-US" sz="1500" dirty="0" smtClean="0"/>
              <a:t>doses</a:t>
            </a:r>
          </a:p>
          <a:p>
            <a:endParaRPr lang="en-US" sz="1500" dirty="0"/>
          </a:p>
          <a:p>
            <a:r>
              <a:rPr lang="en-US" sz="1500" b="1" dirty="0">
                <a:solidFill>
                  <a:srgbClr val="C00000"/>
                </a:solidFill>
              </a:rPr>
              <a:t>Other problems</a:t>
            </a:r>
            <a:r>
              <a:rPr lang="zh-CN" altLang="en-US" sz="1500" b="1" dirty="0">
                <a:solidFill>
                  <a:srgbClr val="C00000"/>
                </a:solidFill>
              </a:rPr>
              <a:t> </a:t>
            </a:r>
            <a:r>
              <a:rPr lang="en-US" altLang="zh-CN" sz="1500" b="1" dirty="0">
                <a:solidFill>
                  <a:srgbClr val="C00000"/>
                </a:solidFill>
              </a:rPr>
              <a:t>(3+3)</a:t>
            </a:r>
            <a:endParaRPr lang="en-US" sz="1500" b="1" dirty="0">
              <a:solidFill>
                <a:srgbClr val="C00000"/>
              </a:solidFill>
            </a:endParaRPr>
          </a:p>
          <a:p>
            <a:pPr marL="257175" indent="-257175">
              <a:buFont typeface="Arial" charset="0"/>
              <a:buChar char="•"/>
            </a:pPr>
            <a:r>
              <a:rPr lang="en-US" sz="1500" dirty="0"/>
              <a:t>rule-based and by definition, cannot adjust to different </a:t>
            </a:r>
            <a:r>
              <a:rPr lang="en-US" sz="1500" dirty="0" err="1"/>
              <a:t>pT</a:t>
            </a:r>
            <a:r>
              <a:rPr lang="en-US" sz="1500" dirty="0"/>
              <a:t> values</a:t>
            </a:r>
          </a:p>
          <a:p>
            <a:pPr marL="257175" indent="-257175">
              <a:buFont typeface="Arial" charset="0"/>
              <a:buChar char="•"/>
            </a:pPr>
            <a:r>
              <a:rPr lang="en-US" sz="1500" dirty="0"/>
              <a:t>only rules for up to six patients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085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R-TPI is a hybrid </a:t>
            </a:r>
            <a:r>
              <a:rPr lang="en-US" dirty="0" smtClean="0"/>
              <a:t>design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20148" y="1044947"/>
            <a:ext cx="8195203" cy="3044332"/>
            <a:chOff x="608571" y="882168"/>
            <a:chExt cx="7966329" cy="2933572"/>
          </a:xfrm>
        </p:grpSpPr>
        <p:sp>
          <p:nvSpPr>
            <p:cNvPr id="5" name="Shape 187"/>
            <p:cNvSpPr/>
            <p:nvPr/>
          </p:nvSpPr>
          <p:spPr>
            <a:xfrm>
              <a:off x="3097478" y="882168"/>
              <a:ext cx="2933572" cy="2933572"/>
            </a:xfrm>
            <a:prstGeom prst="ellipse">
              <a:avLst/>
            </a:prstGeom>
            <a:solidFill>
              <a:srgbClr val="FFCD00"/>
            </a:solidFill>
            <a:ln>
              <a:noFill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pPr algn="ctr"/>
              <a:r>
                <a:rPr lang="en-US" altLang="zh-CN" sz="1800" dirty="0">
                  <a:latin typeface="Arial Black" charset="0"/>
                  <a:ea typeface="Arial Black" charset="0"/>
                  <a:cs typeface="Arial Black" charset="0"/>
                  <a:sym typeface="Quattrocento Sans"/>
                </a:rPr>
                <a:t>R-TPI</a:t>
              </a:r>
              <a:endParaRPr lang="en" sz="1800" dirty="0">
                <a:latin typeface="Arial Black" charset="0"/>
                <a:ea typeface="Arial Black" charset="0"/>
                <a:cs typeface="Arial Black" charset="0"/>
                <a:sym typeface="Quattrocento Sans"/>
              </a:endParaRPr>
            </a:p>
          </p:txBody>
        </p:sp>
        <p:sp>
          <p:nvSpPr>
            <p:cNvPr id="6" name="Shape 188"/>
            <p:cNvSpPr/>
            <p:nvPr/>
          </p:nvSpPr>
          <p:spPr>
            <a:xfrm>
              <a:off x="608571" y="882168"/>
              <a:ext cx="2933572" cy="2933572"/>
            </a:xfrm>
            <a:prstGeom prst="ellipse">
              <a:avLst/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pPr algn="ctr"/>
              <a:r>
                <a:rPr lang="en-US" sz="1800" dirty="0">
                  <a:latin typeface="Arial Black" charset="0"/>
                  <a:ea typeface="Arial Black" charset="0"/>
                  <a:cs typeface="Arial Black" charset="0"/>
                </a:rPr>
                <a:t>mTPI-2</a:t>
              </a:r>
            </a:p>
            <a:p>
              <a:pPr algn="ctr"/>
              <a:endParaRPr lang="en-US" sz="1800" dirty="0">
                <a:latin typeface="Arial Black" charset="0"/>
                <a:ea typeface="Arial Black" charset="0"/>
                <a:cs typeface="Arial Black" charset="0"/>
              </a:endParaRPr>
            </a:p>
            <a:p>
              <a:pPr marL="214313" indent="-214313">
                <a:buFont typeface="Arial" charset="0"/>
                <a:buChar char="•"/>
              </a:pPr>
              <a:r>
                <a:rPr lang="en-US" sz="1500" dirty="0"/>
                <a:t>A simple cohort-based design superior to 3+3</a:t>
              </a:r>
            </a:p>
            <a:p>
              <a:pPr marL="214313" indent="-214313">
                <a:buFont typeface="Arial" charset="0"/>
                <a:buChar char="•"/>
              </a:pPr>
              <a:r>
                <a:rPr lang="en-US" sz="1500" dirty="0"/>
                <a:t>Bayesian Inference</a:t>
              </a:r>
            </a:p>
            <a:p>
              <a:pPr marL="214313" indent="-214313">
                <a:buFont typeface="Arial" charset="0"/>
                <a:buChar char="•"/>
              </a:pPr>
              <a:r>
                <a:rPr lang="en-US" sz="1500" dirty="0"/>
                <a:t>Ability to target different toxicity probabilities</a:t>
              </a:r>
            </a:p>
            <a:p>
              <a:pPr marL="214313" indent="-214313">
                <a:buFont typeface="Arial" charset="0"/>
                <a:buChar char="•"/>
              </a:pPr>
              <a:r>
                <a:rPr lang="en-US" sz="1500" dirty="0"/>
                <a:t>Decisions for more than six patients</a:t>
              </a:r>
            </a:p>
            <a:p>
              <a:pPr algn="ctr"/>
              <a:endParaRPr lang="en-US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7" name="Shape 189"/>
            <p:cNvSpPr/>
            <p:nvPr/>
          </p:nvSpPr>
          <p:spPr>
            <a:xfrm>
              <a:off x="5641328" y="882168"/>
              <a:ext cx="2933572" cy="2933572"/>
            </a:xfrm>
            <a:prstGeom prst="ellipse">
              <a:avLst/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pPr algn="ctr"/>
              <a:r>
                <a:rPr lang="en-US" sz="1800" dirty="0">
                  <a:latin typeface="Arial Black" charset="0"/>
                  <a:ea typeface="Arial Black" charset="0"/>
                  <a:cs typeface="Arial Black" charset="0"/>
                  <a:sym typeface="Quattrocento Sans"/>
                </a:rPr>
                <a:t>Rolling Six</a:t>
              </a:r>
            </a:p>
            <a:p>
              <a:pPr algn="ctr"/>
              <a:endParaRPr lang="en-US" sz="1800" dirty="0">
                <a:latin typeface="Arial Black" charset="0"/>
                <a:ea typeface="Arial Black" charset="0"/>
                <a:cs typeface="Arial Black" charset="0"/>
                <a:sym typeface="Quattrocento Sans"/>
              </a:endParaRPr>
            </a:p>
            <a:p>
              <a:pPr marL="214313" indent="-214313">
                <a:buFont typeface="Arial" charset="0"/>
                <a:buChar char="•"/>
              </a:pPr>
              <a:r>
                <a:rPr lang="en-US" sz="1500" dirty="0"/>
                <a:t>Fast Rolling Enrollment algorithm</a:t>
              </a:r>
            </a:p>
            <a:p>
              <a:pPr algn="ctr"/>
              <a:endParaRPr lang="en" sz="1350" dirty="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03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878" y="1561345"/>
            <a:ext cx="2731040" cy="1363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Example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041576" y="1307429"/>
            <a:ext cx="3164649" cy="2020306"/>
            <a:chOff x="6722102" y="1426095"/>
            <a:chExt cx="4219532" cy="2693740"/>
          </a:xfrm>
        </p:grpSpPr>
        <p:sp>
          <p:nvSpPr>
            <p:cNvPr id="6" name="TextBox 5"/>
            <p:cNvSpPr txBox="1"/>
            <p:nvPr/>
          </p:nvSpPr>
          <p:spPr>
            <a:xfrm>
              <a:off x="6722102" y="3565838"/>
              <a:ext cx="421953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b="1" dirty="0"/>
                <a:t>Column </a:t>
              </a:r>
              <a:r>
                <a:rPr lang="en-GB" sz="1050" dirty="0"/>
                <a:t>indicates the number of patients treated. </a:t>
              </a:r>
            </a:p>
            <a:p>
              <a:r>
                <a:rPr lang="en-GB" sz="1050" b="1" dirty="0"/>
                <a:t>Row </a:t>
              </a:r>
              <a:r>
                <a:rPr lang="en-GB" sz="1050" dirty="0"/>
                <a:t>indicates the number of patients with DLTs</a:t>
              </a:r>
              <a:endParaRPr lang="en-US" sz="105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43193" y="1426095"/>
              <a:ext cx="29585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mTPI-2 Decision </a:t>
              </a:r>
              <a:r>
                <a:rPr lang="en-US" sz="1050" dirty="0" smtClean="0"/>
                <a:t>Table</a:t>
              </a:r>
              <a:r>
                <a:rPr lang="en-US" sz="1050" dirty="0"/>
                <a:t> </a:t>
              </a:r>
              <a:r>
                <a:rPr lang="en-US" sz="1050" dirty="0" smtClean="0"/>
                <a:t>(</a:t>
              </a:r>
              <a:r>
                <a:rPr lang="en-US" sz="1050" dirty="0" err="1" smtClean="0"/>
                <a:t>pT</a:t>
              </a:r>
              <a:r>
                <a:rPr lang="en-US" sz="1050" dirty="0" smtClean="0"/>
                <a:t>=0.17) </a:t>
              </a:r>
              <a:endParaRPr lang="en-US" sz="105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35684" y="1245454"/>
            <a:ext cx="37967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Consider a given moment of a mTPI-2 driven trial: </a:t>
            </a:r>
            <a:r>
              <a:rPr lang="en-US" altLang="zh-CN" sz="1800" dirty="0" smtClean="0"/>
              <a:t>3</a:t>
            </a:r>
            <a:r>
              <a:rPr lang="en-US" sz="1800" dirty="0" smtClean="0"/>
              <a:t> </a:t>
            </a:r>
            <a:r>
              <a:rPr lang="en-US" sz="1800" dirty="0"/>
              <a:t>patients at the current dose d, including</a:t>
            </a:r>
            <a:endParaRPr lang="en-US" sz="1050" dirty="0"/>
          </a:p>
          <a:p>
            <a:pPr marL="600075" lvl="1" indent="-257175">
              <a:buFont typeface="Arial" charset="0"/>
              <a:buChar char="•"/>
            </a:pPr>
            <a:r>
              <a:rPr lang="en-US" sz="1800" dirty="0" err="1"/>
              <a:t>n</a:t>
            </a:r>
            <a:r>
              <a:rPr lang="en-US" sz="1800" baseline="-25000" dirty="0" err="1"/>
              <a:t>d</a:t>
            </a:r>
            <a:r>
              <a:rPr lang="en-US" sz="1800" dirty="0"/>
              <a:t>=2 (# of outcomes), </a:t>
            </a:r>
            <a:endParaRPr lang="en-US" sz="1800" dirty="0" smtClean="0"/>
          </a:p>
          <a:p>
            <a:pPr marL="803275" lvl="4" indent="-285750">
              <a:buFont typeface="Wingdings" charset="2"/>
              <a:buChar char="ü"/>
            </a:pPr>
            <a:r>
              <a:rPr lang="en-US" dirty="0" err="1"/>
              <a:t>y</a:t>
            </a:r>
            <a:r>
              <a:rPr lang="en-US" baseline="-25000" dirty="0" err="1"/>
              <a:t>d</a:t>
            </a:r>
            <a:r>
              <a:rPr lang="en-US" dirty="0"/>
              <a:t>=1 (# of DLT</a:t>
            </a:r>
            <a:r>
              <a:rPr lang="en-US" dirty="0" smtClean="0"/>
              <a:t>)</a:t>
            </a:r>
            <a:r>
              <a:rPr lang="en-US" dirty="0"/>
              <a:t>;</a:t>
            </a:r>
            <a:endParaRPr lang="en-US" dirty="0" smtClean="0"/>
          </a:p>
          <a:p>
            <a:pPr marL="600075" lvl="1" indent="-257175">
              <a:buFont typeface="Arial" charset="0"/>
              <a:buChar char="•"/>
            </a:pPr>
            <a:r>
              <a:rPr lang="en-US" sz="1800" dirty="0"/>
              <a:t>m</a:t>
            </a:r>
            <a:r>
              <a:rPr lang="en-US" sz="1800" baseline="-25000" dirty="0"/>
              <a:t>d</a:t>
            </a:r>
            <a:r>
              <a:rPr lang="en-US" sz="1800" dirty="0"/>
              <a:t>=1 (# of pending patients</a:t>
            </a:r>
            <a:r>
              <a:rPr lang="en-US" sz="1800" dirty="0" smtClean="0"/>
              <a:t>).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8650" y="3364057"/>
            <a:ext cx="8202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What if a new patient becomes eligible? </a:t>
            </a:r>
          </a:p>
          <a:p>
            <a:pPr lvl="1">
              <a:buFont typeface=".AppleSystemUIFont" charset="-120"/>
              <a:buChar char="-"/>
            </a:pPr>
            <a:r>
              <a:rPr lang="en-US" sz="1800" dirty="0" smtClean="0"/>
              <a:t> Under mTPI-2, turn the new patient away and open enrollment after observing the outcome of the third patient. 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28650" y="4355461"/>
            <a:ext cx="7481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C00000"/>
                </a:solidFill>
              </a:rPr>
              <a:t>Any BETTER idea?</a:t>
            </a:r>
          </a:p>
          <a:p>
            <a:r>
              <a:rPr lang="en-US" sz="1800" dirty="0">
                <a:solidFill>
                  <a:srgbClr val="C00000"/>
                </a:solidFill>
              </a:rPr>
              <a:t>R</a:t>
            </a:r>
            <a:r>
              <a:rPr lang="en-US" sz="1800" dirty="0" smtClean="0">
                <a:solidFill>
                  <a:srgbClr val="C00000"/>
                </a:solidFill>
              </a:rPr>
              <a:t>egardless </a:t>
            </a:r>
            <a:r>
              <a:rPr lang="en-US" sz="1800" dirty="0">
                <a:solidFill>
                  <a:srgbClr val="C00000"/>
                </a:solidFill>
              </a:rPr>
              <a:t>of what outcome of the pending patient is, the decision is D.</a:t>
            </a:r>
          </a:p>
        </p:txBody>
      </p:sp>
      <p:sp>
        <p:nvSpPr>
          <p:cNvPr id="14" name="Oval 13"/>
          <p:cNvSpPr/>
          <p:nvPr/>
        </p:nvSpPr>
        <p:spPr>
          <a:xfrm>
            <a:off x="6205772" y="1904195"/>
            <a:ext cx="457537" cy="15965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83595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R-TPI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/>
              <a:t>Two stages in R-TPI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Run-in stage</a:t>
            </a:r>
            <a:r>
              <a:rPr lang="en-US" dirty="0"/>
              <a:t>: when a dose is never tested before</a:t>
            </a:r>
          </a:p>
          <a:p>
            <a:pPr lvl="1">
              <a:buFont typeface="Arial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Rolling stage</a:t>
            </a:r>
            <a:r>
              <a:rPr lang="en-US" dirty="0"/>
              <a:t>: after run-in stage when some data accumulate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3044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a Dose Never Used: Run-in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Run-in stage</a:t>
            </a:r>
            <a:endParaRPr lang="en-US" sz="1800" dirty="0"/>
          </a:p>
          <a:p>
            <a:pPr lvl="1">
              <a:buFont typeface=".AppleSystemUIFont" charset="-120"/>
              <a:buChar char="-"/>
            </a:pPr>
            <a:r>
              <a:rPr lang="en-US" sz="1800" dirty="0"/>
              <a:t>For dose d</a:t>
            </a:r>
            <a:r>
              <a:rPr lang="en-US" sz="1800" baseline="-25000" dirty="0"/>
              <a:t>0</a:t>
            </a:r>
            <a:r>
              <a:rPr lang="en-US" sz="1800" dirty="0"/>
              <a:t> never used, R-TPI keeps enrolling new patients at d</a:t>
            </a:r>
            <a:r>
              <a:rPr lang="en-US" sz="1800" baseline="-25000" dirty="0"/>
              <a:t>0</a:t>
            </a:r>
            <a:r>
              <a:rPr lang="en-US" sz="1800" dirty="0"/>
              <a:t> until either</a:t>
            </a:r>
          </a:p>
          <a:p>
            <a:pPr lvl="1" indent="-342900">
              <a:buFont typeface="+mj-lt"/>
              <a:buAutoNum type="arabicPeriod"/>
            </a:pPr>
            <a:r>
              <a:rPr lang="en-US" dirty="0"/>
              <a:t>n</a:t>
            </a:r>
            <a:r>
              <a:rPr lang="en-US" baseline="-25000" dirty="0"/>
              <a:t>d0</a:t>
            </a:r>
            <a:r>
              <a:rPr lang="en-US" dirty="0"/>
              <a:t>  = 0 and m</a:t>
            </a:r>
            <a:r>
              <a:rPr lang="en-US" baseline="-25000" dirty="0"/>
              <a:t>d0</a:t>
            </a:r>
            <a:r>
              <a:rPr lang="en-US" dirty="0"/>
              <a:t> = </a:t>
            </a:r>
            <a:r>
              <a:rPr lang="en-US" dirty="0">
                <a:solidFill>
                  <a:srgbClr val="C00000"/>
                </a:solidFill>
              </a:rPr>
              <a:t>C</a:t>
            </a:r>
            <a:r>
              <a:rPr lang="en-US" dirty="0"/>
              <a:t> , e.g., C = </a:t>
            </a:r>
            <a:r>
              <a:rPr lang="en-US" dirty="0" smtClean="0"/>
              <a:t>3, or</a:t>
            </a:r>
          </a:p>
          <a:p>
            <a:pPr lvl="1" indent="-342900">
              <a:buFont typeface="+mj-lt"/>
              <a:buAutoNum type="arabicPeriod"/>
            </a:pPr>
            <a:r>
              <a:rPr lang="en-US" dirty="0" smtClean="0"/>
              <a:t>n</a:t>
            </a:r>
            <a:r>
              <a:rPr lang="en-US" baseline="-25000" dirty="0" smtClean="0"/>
              <a:t>d0</a:t>
            </a:r>
            <a:r>
              <a:rPr lang="en-US" dirty="0" smtClean="0"/>
              <a:t> &gt; 0 , i.e. there is at least one outcome at d</a:t>
            </a:r>
            <a:r>
              <a:rPr lang="en-US" baseline="-25000" dirty="0" smtClean="0"/>
              <a:t>0</a:t>
            </a:r>
            <a:r>
              <a:rPr lang="en-US" dirty="0" smtClean="0"/>
              <a:t> .</a:t>
            </a:r>
          </a:p>
          <a:p>
            <a:pPr lvl="1">
              <a:buFont typeface=".AppleSystemUIFont" charset="-120"/>
              <a:buChar char="-"/>
            </a:pPr>
            <a:r>
              <a:rPr lang="en-US" sz="1800" dirty="0" smtClean="0"/>
              <a:t>If </a:t>
            </a:r>
            <a:r>
              <a:rPr lang="en-US" sz="1800" dirty="0"/>
              <a:t>condition </a:t>
            </a:r>
            <a:r>
              <a:rPr lang="en-US" sz="1800" dirty="0" smtClean="0"/>
              <a:t>2 </a:t>
            </a:r>
            <a:r>
              <a:rPr lang="en-US" sz="1800" dirty="0"/>
              <a:t>is met, switch to </a:t>
            </a:r>
            <a:r>
              <a:rPr lang="en-US" sz="1800" dirty="0">
                <a:solidFill>
                  <a:srgbClr val="C00000"/>
                </a:solidFill>
              </a:rPr>
              <a:t>rolling stage</a:t>
            </a:r>
            <a:r>
              <a:rPr lang="en-US" sz="1800" dirty="0"/>
              <a:t>.</a:t>
            </a:r>
          </a:p>
          <a:p>
            <a:pPr lvl="1">
              <a:buFont typeface=".AppleSystemUIFont" charset="-120"/>
              <a:buChar char="-"/>
            </a:pPr>
            <a:r>
              <a:rPr lang="en-US" sz="1800" dirty="0"/>
              <a:t>Else, wait until n</a:t>
            </a:r>
            <a:r>
              <a:rPr lang="en-US" sz="1800" baseline="-25000" dirty="0"/>
              <a:t>d0</a:t>
            </a:r>
            <a:r>
              <a:rPr lang="en-US" sz="1800" dirty="0"/>
              <a:t> &gt; 0 and then switch to</a:t>
            </a:r>
            <a:r>
              <a:rPr lang="en-US" sz="1800" dirty="0">
                <a:solidFill>
                  <a:srgbClr val="C00000"/>
                </a:solidFill>
              </a:rPr>
              <a:t> rolling stage</a:t>
            </a:r>
            <a:r>
              <a:rPr lang="en-US" sz="1800" dirty="0"/>
              <a:t>.</a:t>
            </a:r>
          </a:p>
          <a:p>
            <a:endParaRPr lang="en-US" dirty="0"/>
          </a:p>
        </p:txBody>
      </p:sp>
      <p:sp>
        <p:nvSpPr>
          <p:cNvPr id="5" name="Folded Corner 4"/>
          <p:cNvSpPr/>
          <p:nvPr/>
        </p:nvSpPr>
        <p:spPr>
          <a:xfrm>
            <a:off x="1209849" y="3125528"/>
            <a:ext cx="6785812" cy="1506797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ctr"/>
          <a:lstStyle/>
          <a:p>
            <a:pPr marL="257175" indent="-257175">
              <a:buFont typeface="Arial" charset="0"/>
              <a:buChar char="•"/>
            </a:pPr>
            <a:r>
              <a:rPr lang="en-US" sz="1800" dirty="0"/>
              <a:t>C is  the maximum number of pending patients allowed in the trial.</a:t>
            </a:r>
          </a:p>
          <a:p>
            <a:pPr marL="257175" indent="-257175">
              <a:buFont typeface="Arial" charset="0"/>
              <a:buChar char="•"/>
            </a:pPr>
            <a:r>
              <a:rPr lang="en-US" sz="1800" dirty="0" smtClean="0"/>
              <a:t>The </a:t>
            </a:r>
            <a:r>
              <a:rPr lang="en-US" sz="1800" dirty="0"/>
              <a:t>larger C is, the faster the trial is</a:t>
            </a:r>
          </a:p>
          <a:p>
            <a:pPr marL="600075" lvl="1" indent="-257175">
              <a:buFont typeface="Arial" charset="0"/>
              <a:buChar char="•"/>
            </a:pPr>
            <a:r>
              <a:rPr lang="en-US" sz="1500" dirty="0"/>
              <a:t>But may expose many patients on unsafe or low doses if enrollment speed is high</a:t>
            </a:r>
          </a:p>
        </p:txBody>
      </p:sp>
    </p:spTree>
    <p:extLst>
      <p:ext uri="{BB962C8B-B14F-4D97-AF65-F5344CB8AC3E}">
        <p14:creationId xmlns:p14="http://schemas.microsoft.com/office/powerpoint/2010/main" val="155040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Rolling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Rolling stage</a:t>
            </a:r>
            <a:r>
              <a:rPr lang="en-US" sz="1800" dirty="0"/>
              <a:t>: after run-in we have at least one observation at current dose d.</a:t>
            </a:r>
          </a:p>
          <a:p>
            <a:pPr lvl="1">
              <a:buFont typeface=".AppleSystemUIFont" charset="-120"/>
              <a:buChar char="-"/>
            </a:pPr>
            <a:r>
              <a:rPr lang="en-US" sz="1650" dirty="0"/>
              <a:t>Whenever a new patient becomes eligible:</a:t>
            </a:r>
          </a:p>
          <a:p>
            <a:pPr lvl="2"/>
            <a:r>
              <a:rPr lang="en-US" sz="1500" dirty="0"/>
              <a:t>If m</a:t>
            </a:r>
            <a:r>
              <a:rPr lang="en-US" sz="1500" baseline="-25000" dirty="0"/>
              <a:t>d</a:t>
            </a:r>
            <a:r>
              <a:rPr lang="en-US" sz="1500" dirty="0"/>
              <a:t>=0, assign the new patient based on D(</a:t>
            </a:r>
            <a:r>
              <a:rPr lang="en-US" sz="1500" dirty="0" err="1"/>
              <a:t>y</a:t>
            </a:r>
            <a:r>
              <a:rPr lang="en-US" sz="1500" baseline="-25000" dirty="0" err="1"/>
              <a:t>d</a:t>
            </a:r>
            <a:r>
              <a:rPr lang="en-US" sz="1500" dirty="0" err="1"/>
              <a:t>,n</a:t>
            </a:r>
            <a:r>
              <a:rPr lang="en-US" sz="1500" baseline="-25000" dirty="0" err="1"/>
              <a:t>d</a:t>
            </a:r>
            <a:r>
              <a:rPr lang="en-US" sz="1500" dirty="0"/>
              <a:t>);</a:t>
            </a:r>
          </a:p>
          <a:p>
            <a:pPr lvl="2"/>
            <a:r>
              <a:rPr lang="en-US" sz="1500" dirty="0"/>
              <a:t>If m</a:t>
            </a:r>
            <a:r>
              <a:rPr lang="en-US" sz="1500" baseline="-25000" dirty="0"/>
              <a:t>d</a:t>
            </a:r>
            <a:r>
              <a:rPr lang="en-US" sz="1500" dirty="0"/>
              <a:t>=C, suspend the enrollment; </a:t>
            </a:r>
          </a:p>
          <a:p>
            <a:pPr lvl="2"/>
            <a:r>
              <a:rPr lang="en-US" sz="1500" dirty="0"/>
              <a:t>Otherwise, assign the new patient based on R-TPI decision </a:t>
            </a:r>
            <a:r>
              <a:rPr lang="en-US" sz="1500" dirty="0" smtClean="0"/>
              <a:t>rules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67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Rolling Stage: R-TPI Decision Rules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841331"/>
              </p:ext>
            </p:extLst>
          </p:nvPr>
        </p:nvGraphicFramePr>
        <p:xfrm>
          <a:off x="1057849" y="1623576"/>
          <a:ext cx="6839806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2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2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D(</a:t>
                      </a:r>
                      <a:r>
                        <a:rPr lang="en-US" sz="1400" dirty="0" err="1" smtClean="0"/>
                        <a:t>y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,n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D(</a:t>
                      </a:r>
                      <a:r>
                        <a:rPr lang="en-US" sz="1400" dirty="0" err="1" smtClean="0"/>
                        <a:t>y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+m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,n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+m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D(</a:t>
                      </a:r>
                      <a:r>
                        <a:rPr lang="en-US" sz="1400" dirty="0" err="1" smtClean="0"/>
                        <a:t>y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,n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err="1" smtClean="0"/>
                        <a:t>+m</a:t>
                      </a:r>
                      <a:r>
                        <a:rPr lang="en-US" sz="1400" baseline="-25000" dirty="0" err="1" smtClean="0"/>
                        <a:t>d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R-TPI Decision 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mTPI-2 d</a:t>
                      </a:r>
                      <a:r>
                        <a:rPr lang="en-US" sz="1400" dirty="0" smtClean="0"/>
                        <a:t>ecision for current observation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mTPI-2 decision for</a:t>
                      </a:r>
                      <a:r>
                        <a:rPr lang="en-US" sz="1400" baseline="0" dirty="0" smtClean="0"/>
                        <a:t> t</a:t>
                      </a:r>
                      <a:r>
                        <a:rPr lang="en-US" sz="1400" dirty="0" smtClean="0"/>
                        <a:t>he</a:t>
                      </a:r>
                      <a:r>
                        <a:rPr lang="en-US" sz="1400" baseline="0" dirty="0" smtClean="0"/>
                        <a:t> most toxic case scenario</a:t>
                      </a:r>
                      <a:endParaRPr lang="en-US" sz="1400" dirty="0" smtClean="0"/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mTPI-2 decision for</a:t>
                      </a:r>
                      <a:r>
                        <a:rPr lang="en-US" sz="1400" baseline="0" dirty="0" smtClean="0"/>
                        <a:t> t</a:t>
                      </a:r>
                      <a:r>
                        <a:rPr lang="en-US" sz="1400" dirty="0" smtClean="0"/>
                        <a:t>he</a:t>
                      </a:r>
                      <a:r>
                        <a:rPr lang="en-US" sz="1400" baseline="0" dirty="0" smtClean="0"/>
                        <a:t> safest case scenario</a:t>
                      </a:r>
                      <a:endParaRPr lang="en-US" sz="1400" dirty="0" smtClean="0"/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1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</a:p>
                  </a:txBody>
                  <a:tcPr marL="68580" marR="68580" marT="3429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2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r>
                        <a:rPr lang="en-US" sz="1400" baseline="0" dirty="0" smtClean="0"/>
                        <a:t> or 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3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 or D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4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 or D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 or suspend*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5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 6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 or D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 or suspend*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17243" y="4305816"/>
            <a:ext cx="57210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*If more than 3 continuous patients has been enrolled to the same dose (</a:t>
            </a:r>
            <a:r>
              <a:rPr lang="en-US" sz="1050" dirty="0" err="1"/>
              <a:t>k</a:t>
            </a:r>
            <a:r>
              <a:rPr lang="en-US" sz="1050" baseline="-25000" dirty="0" err="1"/>
              <a:t>d</a:t>
            </a:r>
            <a:r>
              <a:rPr lang="en-US" sz="1050" dirty="0"/>
              <a:t>&gt;3</a:t>
            </a:r>
            <a:r>
              <a:rPr lang="en-US" sz="1050" baseline="-25000" dirty="0"/>
              <a:t> </a:t>
            </a:r>
            <a:r>
              <a:rPr lang="en-US" sz="1050" dirty="0"/>
              <a:t>), suspend the trial to avoid over-enrolling patients on the current dose.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Transparent Decision Table for R-TPI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" y="1080205"/>
            <a:ext cx="3704831" cy="37340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654" y="1080205"/>
            <a:ext cx="3205991" cy="3916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91114" y="4235369"/>
            <a:ext cx="1750228" cy="7692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Rectangle 5"/>
          <p:cNvSpPr/>
          <p:nvPr/>
        </p:nvSpPr>
        <p:spPr>
          <a:xfrm>
            <a:off x="1411207" y="4117381"/>
            <a:ext cx="2302466" cy="6968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/>
          <p:cNvSpPr/>
          <p:nvPr/>
        </p:nvSpPr>
        <p:spPr>
          <a:xfrm>
            <a:off x="2073533" y="1060539"/>
            <a:ext cx="411480" cy="137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/>
          <p:cNvSpPr/>
          <p:nvPr/>
        </p:nvSpPr>
        <p:spPr>
          <a:xfrm>
            <a:off x="6257171" y="1045790"/>
            <a:ext cx="320040" cy="137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0977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Transparent Decision Table for R-TPI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" y="1080205"/>
            <a:ext cx="3704831" cy="37340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1207" y="2626147"/>
            <a:ext cx="2302466" cy="1041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Rectangle 5"/>
          <p:cNvSpPr/>
          <p:nvPr/>
        </p:nvSpPr>
        <p:spPr>
          <a:xfrm>
            <a:off x="1411207" y="2209922"/>
            <a:ext cx="2302466" cy="1041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TextBox 8"/>
          <p:cNvSpPr txBox="1"/>
          <p:nvPr/>
        </p:nvSpPr>
        <p:spPr>
          <a:xfrm>
            <a:off x="4794134" y="1991597"/>
            <a:ext cx="337115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C00000"/>
                </a:solidFill>
              </a:rPr>
              <a:t>Recall the debatable decisions for rolling six:</a:t>
            </a:r>
            <a:endParaRPr lang="en-US" sz="1500" b="1" dirty="0">
              <a:solidFill>
                <a:srgbClr val="C00000"/>
              </a:solidFill>
            </a:endParaRP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0 Non-DLT, 3 pending: S</a:t>
            </a:r>
          </a:p>
          <a:p>
            <a:r>
              <a:rPr lang="en-US" sz="1500" dirty="0"/>
              <a:t>     Somewhat aggressive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500" dirty="0"/>
              <a:t>0 DLT, 3 Non-DLTs, 1 pending: </a:t>
            </a:r>
            <a:r>
              <a:rPr lang="en-US" sz="1500" dirty="0" smtClean="0"/>
              <a:t>S</a:t>
            </a:r>
          </a:p>
          <a:p>
            <a:pPr marL="292100" lvl="2" indent="-282575"/>
            <a:r>
              <a:rPr lang="en-US" sz="1500" dirty="0" smtClean="0"/>
              <a:t>     Waste </a:t>
            </a:r>
            <a:r>
              <a:rPr lang="en-US" sz="1500" dirty="0"/>
              <a:t>patient resources at </a:t>
            </a:r>
            <a:r>
              <a:rPr lang="en-US" sz="1500" dirty="0" smtClean="0"/>
              <a:t>low      doses</a:t>
            </a:r>
          </a:p>
          <a:p>
            <a:pPr marL="292100" lvl="2" indent="-282575"/>
            <a:r>
              <a:rPr lang="en-US" sz="1500" dirty="0" smtClean="0">
                <a:solidFill>
                  <a:srgbClr val="C00000"/>
                </a:solidFill>
              </a:rPr>
              <a:t>In both cases, R-TPI suggests suspension.</a:t>
            </a:r>
            <a:endParaRPr lang="en-US" sz="15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3873" y="2204496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Rectangle 10"/>
          <p:cNvSpPr/>
          <p:nvPr/>
        </p:nvSpPr>
        <p:spPr>
          <a:xfrm>
            <a:off x="2276441" y="2622368"/>
            <a:ext cx="88213" cy="12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0719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3" y="341069"/>
            <a:ext cx="9144000" cy="45720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898" y="398943"/>
            <a:ext cx="7639452" cy="53553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Simulated Trial for R-TPI</a:t>
            </a:r>
            <a:r>
              <a:rPr lang="zh-CN" altLang="en-US" dirty="0" smtClean="0"/>
              <a:t> </a:t>
            </a:r>
            <a:r>
              <a:rPr lang="en-US" altLang="zh-CN" dirty="0" smtClean="0"/>
              <a:t>(n=15, </a:t>
            </a:r>
            <a:r>
              <a:rPr lang="en-US" altLang="zh-CN" dirty="0" err="1" smtClean="0"/>
              <a:t>p</a:t>
            </a:r>
            <a:r>
              <a:rPr lang="en-US" altLang="zh-CN" baseline="-25000" dirty="0" err="1" smtClean="0"/>
              <a:t>T</a:t>
            </a:r>
            <a:r>
              <a:rPr lang="en-US" altLang="zh-CN" dirty="0" smtClean="0"/>
              <a:t>=0.17, DLT follow up window: 21 days 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111170" y="4166889"/>
            <a:ext cx="1149757" cy="91440"/>
            <a:chOff x="1632032" y="4166889"/>
            <a:chExt cx="1149757" cy="91440"/>
          </a:xfrm>
        </p:grpSpPr>
        <p:sp>
          <p:nvSpPr>
            <p:cNvPr id="13" name="Oval 12"/>
            <p:cNvSpPr/>
            <p:nvPr/>
          </p:nvSpPr>
          <p:spPr>
            <a:xfrm>
              <a:off x="1632032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154822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689191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154105" y="3750197"/>
            <a:ext cx="175550" cy="91440"/>
            <a:chOff x="3154105" y="4166889"/>
            <a:chExt cx="175550" cy="91440"/>
          </a:xfrm>
        </p:grpSpPr>
        <p:sp>
          <p:nvSpPr>
            <p:cNvPr id="31" name="Oval 30"/>
            <p:cNvSpPr/>
            <p:nvPr/>
          </p:nvSpPr>
          <p:spPr>
            <a:xfrm>
              <a:off x="3154105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237057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154105" y="1865455"/>
            <a:ext cx="175550" cy="91440"/>
            <a:chOff x="3098160" y="2282146"/>
            <a:chExt cx="175550" cy="91440"/>
          </a:xfrm>
        </p:grpSpPr>
        <p:sp>
          <p:nvSpPr>
            <p:cNvPr id="34" name="Oval 33"/>
            <p:cNvSpPr/>
            <p:nvPr/>
          </p:nvSpPr>
          <p:spPr>
            <a:xfrm>
              <a:off x="3098160" y="2282146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181112" y="2282146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111170" y="2282146"/>
            <a:ext cx="1149757" cy="91440"/>
            <a:chOff x="1632032" y="4166889"/>
            <a:chExt cx="1149757" cy="91440"/>
          </a:xfrm>
        </p:grpSpPr>
        <p:sp>
          <p:nvSpPr>
            <p:cNvPr id="39" name="Oval 38"/>
            <p:cNvSpPr/>
            <p:nvPr/>
          </p:nvSpPr>
          <p:spPr>
            <a:xfrm>
              <a:off x="1632032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2154822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689191" y="4166889"/>
              <a:ext cx="92598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Oval 41"/>
          <p:cNvSpPr/>
          <p:nvPr/>
        </p:nvSpPr>
        <p:spPr>
          <a:xfrm>
            <a:off x="2436478" y="4166889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436478" y="2282146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177254" y="4470725"/>
            <a:ext cx="393541" cy="1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-25000" dirty="0" smtClean="0"/>
              <a:t>70</a:t>
            </a:r>
            <a:endParaRPr lang="en-US" sz="800" baseline="-25000" dirty="0"/>
          </a:p>
        </p:txBody>
      </p:sp>
      <p:sp>
        <p:nvSpPr>
          <p:cNvPr id="46" name="Oval 45"/>
          <p:cNvSpPr/>
          <p:nvPr/>
        </p:nvSpPr>
        <p:spPr>
          <a:xfrm>
            <a:off x="3991340" y="3750197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991340" y="1437188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143740" y="1437188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35038" y="1437188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145667" y="3754053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436965" y="3754053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899958" y="1439116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200898" y="1022428"/>
            <a:ext cx="92598" cy="914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5469043" y="1024356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4901884" y="3327720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204757" y="3329647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482548" y="3329646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883804" y="1439116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966757" y="1441042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431675" y="1431397"/>
            <a:ext cx="92598" cy="914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885019" y="1433323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141594" y="1435249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878018" y="3331574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972543" y="3333502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433602" y="2903311"/>
            <a:ext cx="92598" cy="914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6886944" y="2916816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7143519" y="2918744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525489" y="1437177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527413" y="2920677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7807136" y="3339292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8329925" y="3329644"/>
            <a:ext cx="92598" cy="914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875866" y="3331571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0" y="1657377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R-TPI</a:t>
            </a:r>
            <a:endParaRPr lang="en-US" b="1"/>
          </a:p>
        </p:txBody>
      </p:sp>
      <p:sp>
        <p:nvSpPr>
          <p:cNvPr id="79" name="TextBox 78"/>
          <p:cNvSpPr txBox="1"/>
          <p:nvPr/>
        </p:nvSpPr>
        <p:spPr>
          <a:xfrm>
            <a:off x="-44370" y="3464958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mTPI-2</a:t>
            </a:r>
            <a:endParaRPr lang="en-US" b="1" dirty="0"/>
          </a:p>
        </p:txBody>
      </p:sp>
      <p:sp>
        <p:nvSpPr>
          <p:cNvPr id="80" name="Oval 79"/>
          <p:cNvSpPr/>
          <p:nvPr/>
        </p:nvSpPr>
        <p:spPr>
          <a:xfrm>
            <a:off x="1088024" y="4919377"/>
            <a:ext cx="92598" cy="91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108525" y="4919377"/>
            <a:ext cx="92598" cy="914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2758636" y="4919377"/>
            <a:ext cx="92598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99595" y="4811209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Non-DLT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120096" y="4811209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DLT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770207" y="4811209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Patients turned away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2292809" y="1963756"/>
            <a:ext cx="728183" cy="283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3371639" y="1522837"/>
            <a:ext cx="513147" cy="292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4600142" y="1096536"/>
            <a:ext cx="513147" cy="292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5617740" y="1068148"/>
            <a:ext cx="219724" cy="367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2292809" y="3850953"/>
            <a:ext cx="728183" cy="283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4134973" y="3411473"/>
            <a:ext cx="728183" cy="283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5617740" y="3008256"/>
            <a:ext cx="728183" cy="283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7296593" y="2957740"/>
            <a:ext cx="508767" cy="376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827598" y="2872347"/>
            <a:ext cx="8088781" cy="1432301"/>
          </a:xfrm>
          <a:prstGeom prst="rect">
            <a:avLst/>
          </a:prstGeom>
          <a:solidFill>
            <a:srgbClr val="B7BD9A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e 95"/>
          <p:cNvSpPr/>
          <p:nvPr/>
        </p:nvSpPr>
        <p:spPr>
          <a:xfrm rot="16200000">
            <a:off x="8146909" y="2069609"/>
            <a:ext cx="175632" cy="1325880"/>
          </a:xfrm>
          <a:prstGeom prst="rightBrace">
            <a:avLst>
              <a:gd name="adj1" fmla="val 8333"/>
              <a:gd name="adj2" fmla="val 4914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7749248" y="2174106"/>
            <a:ext cx="1159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Time-saving</a:t>
            </a:r>
          </a:p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44</a:t>
            </a:r>
            <a:r>
              <a:rPr lang="zh-CN" altLang="en-US" dirty="0" smtClean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days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3713900" y="1425503"/>
            <a:ext cx="1942112" cy="1129336"/>
            <a:chOff x="3713900" y="1425503"/>
            <a:chExt cx="1942112" cy="1129336"/>
          </a:xfrm>
        </p:grpSpPr>
        <p:sp>
          <p:nvSpPr>
            <p:cNvPr id="99" name="TextBox 98"/>
            <p:cNvSpPr txBox="1"/>
            <p:nvPr/>
          </p:nvSpPr>
          <p:spPr>
            <a:xfrm>
              <a:off x="4376129" y="2247062"/>
              <a:ext cx="950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Speed up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1" name="Left Arrow 100"/>
            <p:cNvSpPr/>
            <p:nvPr/>
          </p:nvSpPr>
          <p:spPr>
            <a:xfrm rot="1864082">
              <a:off x="3713900" y="1852622"/>
              <a:ext cx="671747" cy="364110"/>
            </a:xfrm>
            <a:prstGeom prst="lef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Left Arrow 101"/>
            <p:cNvSpPr/>
            <p:nvPr/>
          </p:nvSpPr>
          <p:spPr>
            <a:xfrm rot="6950067">
              <a:off x="5047894" y="1677564"/>
              <a:ext cx="860180" cy="356057"/>
            </a:xfrm>
            <a:prstGeom prst="leftArrow">
              <a:avLst>
                <a:gd name="adj1" fmla="val 59693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4052029" y="4470798"/>
            <a:ext cx="393541" cy="1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-25000" smtClean="0"/>
              <a:t>100</a:t>
            </a:r>
            <a:endParaRPr lang="en-US" sz="800" baseline="-25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5918365" y="4471648"/>
            <a:ext cx="393541" cy="1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-25000" smtClean="0"/>
              <a:t>160</a:t>
            </a:r>
            <a:endParaRPr lang="en-US" sz="800" baseline="-25000" dirty="0"/>
          </a:p>
        </p:txBody>
      </p:sp>
      <p:sp>
        <p:nvSpPr>
          <p:cNvPr id="85" name="Rectangle 84"/>
          <p:cNvSpPr/>
          <p:nvPr/>
        </p:nvSpPr>
        <p:spPr>
          <a:xfrm>
            <a:off x="832312" y="1022428"/>
            <a:ext cx="6739473" cy="1472301"/>
          </a:xfrm>
          <a:prstGeom prst="rect">
            <a:avLst/>
          </a:prstGeom>
          <a:solidFill>
            <a:srgbClr val="9A90A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5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100" dirty="0"/>
              <a:t>We conducted extensive simulation studies</a:t>
            </a:r>
          </a:p>
          <a:p>
            <a:pPr lvl="1"/>
            <a:r>
              <a:rPr lang="nb-NO" sz="1800" dirty="0" err="1" smtClean="0"/>
              <a:t>Simulation</a:t>
            </a:r>
            <a:r>
              <a:rPr lang="nb-NO" sz="1800" dirty="0" smtClean="0"/>
              <a:t> </a:t>
            </a:r>
            <a:r>
              <a:rPr lang="nb-NO" sz="1800" dirty="0"/>
              <a:t>studies </a:t>
            </a:r>
            <a:r>
              <a:rPr lang="en-US" sz="1800" dirty="0"/>
              <a:t>to compare R-TPI, mTPI-2, 3+3 and Rolling 6 under 60 scenarios under matching sample size of 3+3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varing</a:t>
            </a:r>
            <a:endParaRPr lang="nb-NO" sz="1800" dirty="0"/>
          </a:p>
          <a:p>
            <a:pPr lvl="2"/>
            <a:r>
              <a:rPr lang="nb-NO" sz="1500" dirty="0"/>
              <a:t>Target </a:t>
            </a:r>
            <a:r>
              <a:rPr lang="nb-NO" sz="1500" dirty="0" err="1"/>
              <a:t>toxicity</a:t>
            </a:r>
            <a:r>
              <a:rPr lang="nb-NO" sz="1500" dirty="0"/>
              <a:t> </a:t>
            </a:r>
            <a:r>
              <a:rPr lang="nb-NO" sz="1500" dirty="0" err="1"/>
              <a:t>probabilities</a:t>
            </a:r>
            <a:endParaRPr lang="nb-NO" sz="1500" dirty="0"/>
          </a:p>
          <a:p>
            <a:pPr lvl="2"/>
            <a:r>
              <a:rPr lang="nb-NO" sz="1500" dirty="0"/>
              <a:t>N</a:t>
            </a:r>
            <a:r>
              <a:rPr lang="en-US" sz="1500" dirty="0"/>
              <a:t>umber of doses</a:t>
            </a:r>
          </a:p>
          <a:p>
            <a:pPr lvl="2"/>
            <a:r>
              <a:rPr lang="en-US" sz="1500" dirty="0"/>
              <a:t>Location of true MTD</a:t>
            </a:r>
          </a:p>
          <a:p>
            <a:pPr lvl="2"/>
            <a:r>
              <a:rPr lang="en-US" sz="1500" dirty="0"/>
              <a:t>Enrollment speed</a:t>
            </a:r>
          </a:p>
          <a:p>
            <a:pPr lvl="2"/>
            <a:r>
              <a:rPr lang="en-US" sz="1500" dirty="0"/>
              <a:t>C, the maximum number of allowed pending patients</a:t>
            </a:r>
          </a:p>
          <a:p>
            <a:pPr marL="3429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212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4" y="1034716"/>
            <a:ext cx="3657600" cy="20574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-143197"/>
            <a:ext cx="7886700" cy="994172"/>
          </a:xfrm>
        </p:spPr>
        <p:txBody>
          <a:bodyPr/>
          <a:lstStyle/>
          <a:p>
            <a:r>
              <a:rPr lang="en-US" smtClean="0"/>
              <a:t>Comparison </a:t>
            </a:r>
            <a:r>
              <a:rPr lang="en-US" dirty="0" smtClean="0"/>
              <a:t>of Four </a:t>
            </a:r>
            <a:r>
              <a:rPr lang="en-US" dirty="0"/>
              <a:t>D</a:t>
            </a:r>
            <a:r>
              <a:rPr lang="en-US" dirty="0" smtClean="0"/>
              <a:t>esigns (</a:t>
            </a:r>
            <a:r>
              <a:rPr lang="en-US" dirty="0" err="1" smtClean="0"/>
              <a:t>pT</a:t>
            </a:r>
            <a:r>
              <a:rPr lang="en-US" dirty="0" smtClean="0"/>
              <a:t>=0.1, C=3)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1034716"/>
            <a:ext cx="3657600" cy="2057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4" y="3086100"/>
            <a:ext cx="3657600" cy="2057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3086100"/>
            <a:ext cx="3657600" cy="2057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 rot="16200000">
            <a:off x="-638343" y="1840340"/>
            <a:ext cx="2037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</a:t>
            </a:r>
            <a:r>
              <a:rPr lang="en-US" sz="1050"/>
              <a:t>Correct Selection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984959" y="1828058"/>
            <a:ext cx="14590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Toxicity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2043" y="3862941"/>
            <a:ext cx="9957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Trial Duration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270891" y="3862940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Sample Size</a:t>
            </a:r>
          </a:p>
        </p:txBody>
      </p:sp>
    </p:spTree>
    <p:extLst>
      <p:ext uri="{BB962C8B-B14F-4D97-AF65-F5344CB8AC3E}">
        <p14:creationId xmlns:p14="http://schemas.microsoft.com/office/powerpoint/2010/main" val="56389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57256"/>
            <a:ext cx="7858853" cy="506292"/>
          </a:xfrm>
        </p:spPr>
        <p:txBody>
          <a:bodyPr>
            <a:normAutofit fontScale="90000"/>
          </a:bodyPr>
          <a:lstStyle/>
          <a:p>
            <a:r>
              <a:rPr lang="en-US" smtClean="0"/>
              <a:t>Comparison </a:t>
            </a:r>
            <a:r>
              <a:rPr lang="en-US" dirty="0" smtClean="0"/>
              <a:t>of Four </a:t>
            </a:r>
            <a:r>
              <a:rPr lang="en-US" dirty="0"/>
              <a:t>D</a:t>
            </a:r>
            <a:r>
              <a:rPr lang="en-US" dirty="0" smtClean="0"/>
              <a:t>esigns (</a:t>
            </a:r>
            <a:r>
              <a:rPr lang="en-US" dirty="0" err="1" smtClean="0"/>
              <a:t>pT</a:t>
            </a:r>
            <a:r>
              <a:rPr lang="en-US" dirty="0" smtClean="0"/>
              <a:t>=0.17, C=3)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638343" y="1840340"/>
            <a:ext cx="2037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</a:t>
            </a:r>
            <a:r>
              <a:rPr lang="en-US" sz="1050"/>
              <a:t>Correct Selection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984959" y="1828058"/>
            <a:ext cx="14590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Toxicity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2043" y="3862941"/>
            <a:ext cx="9957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Trial Duration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270891" y="3862940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Sample Size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4" y="1161035"/>
            <a:ext cx="3657600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1161035"/>
            <a:ext cx="3657600" cy="2057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" y="3086100"/>
            <a:ext cx="365760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03" y="308610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1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58853" cy="634376"/>
          </a:xfrm>
        </p:spPr>
        <p:txBody>
          <a:bodyPr/>
          <a:lstStyle/>
          <a:p>
            <a:r>
              <a:rPr lang="en-US" smtClean="0"/>
              <a:t>Comparison </a:t>
            </a:r>
            <a:r>
              <a:rPr lang="en-US" dirty="0" smtClean="0"/>
              <a:t>of Four Designs (</a:t>
            </a:r>
            <a:r>
              <a:rPr lang="en-US" dirty="0" err="1" smtClean="0"/>
              <a:t>pT</a:t>
            </a:r>
            <a:r>
              <a:rPr lang="en-US" dirty="0" smtClean="0"/>
              <a:t>=0.3, C=3)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638343" y="1840340"/>
            <a:ext cx="2037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</a:t>
            </a:r>
            <a:r>
              <a:rPr lang="en-US" sz="1050"/>
              <a:t>Correct Selection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984959" y="1828058"/>
            <a:ext cx="14590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Toxicity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2043" y="3862941"/>
            <a:ext cx="9957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Trial Duration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270891" y="3862940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Sample Size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" y="1161035"/>
            <a:ext cx="3657600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03" y="1161035"/>
            <a:ext cx="3657600" cy="2057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03" y="3086100"/>
            <a:ext cx="3657600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1" y="308610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86700" cy="662179"/>
          </a:xfrm>
        </p:spPr>
        <p:txBody>
          <a:bodyPr/>
          <a:lstStyle/>
          <a:p>
            <a:r>
              <a:rPr lang="en-US" smtClean="0"/>
              <a:t>Performance </a:t>
            </a:r>
            <a:r>
              <a:rPr lang="en-US" dirty="0" smtClean="0"/>
              <a:t>under Different C Values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638343" y="2105033"/>
            <a:ext cx="2037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Correct Selection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984959" y="2092751"/>
            <a:ext cx="14590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Probability of Toxicity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32042" y="4055445"/>
            <a:ext cx="9957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Trial Duration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" y="1237550"/>
            <a:ext cx="3657600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80" y="1237550"/>
            <a:ext cx="3657600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" y="3075269"/>
            <a:ext cx="3657600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30780" y="4016596"/>
            <a:ext cx="16466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R-TPI-3: R-TPI with C=3</a:t>
            </a:r>
          </a:p>
          <a:p>
            <a:r>
              <a:rPr lang="en-US" sz="1050" dirty="0"/>
              <a:t>R-TPI-6: R-TPI with C=6</a:t>
            </a:r>
          </a:p>
        </p:txBody>
      </p:sp>
    </p:spTree>
    <p:extLst>
      <p:ext uri="{BB962C8B-B14F-4D97-AF65-F5344CB8AC3E}">
        <p14:creationId xmlns:p14="http://schemas.microsoft.com/office/powerpoint/2010/main" val="19598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en-US" sz="2100" dirty="0"/>
              <a:t>In a broad setting involving multiple scenarios, R-TPI is generally faster, safer, and more reliable than 3+3.</a:t>
            </a:r>
          </a:p>
          <a:p>
            <a:pPr>
              <a:buFont typeface="Arial" charset="0"/>
              <a:buChar char="•"/>
            </a:pPr>
            <a:r>
              <a:rPr lang="en-US" sz="2100" dirty="0"/>
              <a:t>R-TPI is faster than mTPI-2, while maintaining the similar toxicity profile and power with mTPI-2.</a:t>
            </a:r>
          </a:p>
          <a:p>
            <a:pPr>
              <a:buFont typeface="Arial" charset="0"/>
              <a:buChar char="•"/>
            </a:pPr>
            <a:r>
              <a:rPr lang="en-US" sz="2100" dirty="0"/>
              <a:t>R-TPI is a simple and transparent design.</a:t>
            </a:r>
          </a:p>
          <a:p>
            <a:pPr>
              <a:buFont typeface="Arial" charset="0"/>
              <a:buChar char="•"/>
            </a:pPr>
            <a:r>
              <a:rPr lang="en-US" sz="2100" dirty="0"/>
              <a:t>RSD tends to enroll too many patients on low doses.</a:t>
            </a:r>
          </a:p>
          <a:p>
            <a:pPr>
              <a:buFont typeface="Arial" charset="0"/>
              <a:buChar char="•"/>
            </a:pPr>
            <a:r>
              <a:rPr lang="en-US" sz="2100" dirty="0"/>
              <a:t>Modeling time to </a:t>
            </a:r>
            <a:r>
              <a:rPr lang="en-US" sz="2100"/>
              <a:t>DLT </a:t>
            </a:r>
            <a:r>
              <a:rPr lang="en-US" sz="2100" smtClean="0"/>
              <a:t>can </a:t>
            </a:r>
            <a:r>
              <a:rPr lang="en-US" sz="2100" dirty="0"/>
              <a:t>improve R-TPI.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7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3025E9-C63D-49CA-AD15-759DA8896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11/02/2018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B33FD9-7042-476E-A257-1F5A3CF8D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@2018 PhUSE Shanghai SDE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828B1-C7D0-40FC-98C0-B327FE130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6098-41C1-4469-922C-0B125267C3D2}" type="slidenum">
              <a:rPr lang="en-US" smtClean="0"/>
              <a:t>24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610356-7F7B-4EC9-A85A-4CB6EE2CC5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0086D-EDC1-4E9F-9DAF-E2C3E89FE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63" y="1045169"/>
            <a:ext cx="3198284" cy="319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1053</Words>
  <Application>Microsoft Office PowerPoint</Application>
  <PresentationFormat>On-screen Show (16:9)</PresentationFormat>
  <Paragraphs>205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.AppleSystemUIFont</vt:lpstr>
      <vt:lpstr>Lora</vt:lpstr>
      <vt:lpstr>Quattrocento Sans</vt:lpstr>
      <vt:lpstr>宋体</vt:lpstr>
      <vt:lpstr>Arial</vt:lpstr>
      <vt:lpstr>Arial Black</vt:lpstr>
      <vt:lpstr>Calibri</vt:lpstr>
      <vt:lpstr>Times New Roman</vt:lpstr>
      <vt:lpstr>Wingdings</vt:lpstr>
      <vt:lpstr>Custom Design</vt:lpstr>
      <vt:lpstr>R-TPI: A NOVEL DESIGN FOR ACCELERATING DOSE FINDING TRIALS</vt:lpstr>
      <vt:lpstr>PowerPoint Presentation</vt:lpstr>
      <vt:lpstr>PowerPoint Presentation</vt:lpstr>
      <vt:lpstr>Cohort-Based vs Rolling Dose Finding Designs</vt:lpstr>
      <vt:lpstr>The Rolling Six Design (RSD)</vt:lpstr>
      <vt:lpstr>The Rolling Six Design (RSD)</vt:lpstr>
      <vt:lpstr>The Rolling Six Design (RSD)</vt:lpstr>
      <vt:lpstr>The Rolling Six Design (RSD)</vt:lpstr>
      <vt:lpstr> R-TPI is a hybrid design</vt:lpstr>
      <vt:lpstr>Motivating Example</vt:lpstr>
      <vt:lpstr>R-TPI Overview</vt:lpstr>
      <vt:lpstr>Rules for a Dose Never Used: Run-in Stage</vt:lpstr>
      <vt:lpstr>Rolling Stage</vt:lpstr>
      <vt:lpstr>Rolling Stage: R-TPI Decision Rules</vt:lpstr>
      <vt:lpstr>Transparent Decision Table for R-TPI</vt:lpstr>
      <vt:lpstr>Transparent Decision Table for R-TPI</vt:lpstr>
      <vt:lpstr>A Simulated Trial for R-TPI (n=15, pT=0.17, DLT follow up window: 21 days )</vt:lpstr>
      <vt:lpstr>Simulation Studies</vt:lpstr>
      <vt:lpstr>Comparison of Four Designs (pT=0.1, C=3)</vt:lpstr>
      <vt:lpstr>Comparison of Four Designs (pT=0.17, C=3)</vt:lpstr>
      <vt:lpstr>Comparison of Four Designs (pT=0.3, C=3)</vt:lpstr>
      <vt:lpstr>Performance under Different C Values</vt:lpstr>
      <vt:lpstr>Summary and Remarks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You, Ruquan</dc:creator>
  <cp:lastModifiedBy>You, Ruquan</cp:lastModifiedBy>
  <cp:revision>139</cp:revision>
  <cp:lastPrinted>2017-11-06T19:07:56Z</cp:lastPrinted>
  <dcterms:modified xsi:type="dcterms:W3CDTF">2018-12-20T02:11:28Z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29bff8-5b33-42aa-95d2-28f72e792cb0_Enabled">
    <vt:lpwstr>True</vt:lpwstr>
  </property>
  <property fmtid="{D5CDD505-2E9C-101B-9397-08002B2CF9AE}" pid="3" name="MSIP_Label_4929bff8-5b33-42aa-95d2-28f72e792cb0_SiteId">
    <vt:lpwstr>f35a6974-607f-47d4-82d7-ff31d7dc53a5</vt:lpwstr>
  </property>
  <property fmtid="{D5CDD505-2E9C-101B-9397-08002B2CF9AE}" pid="4" name="MSIP_Label_4929bff8-5b33-42aa-95d2-28f72e792cb0_Owner">
    <vt:lpwstr>YOURU2@novartis.net</vt:lpwstr>
  </property>
  <property fmtid="{D5CDD505-2E9C-101B-9397-08002B2CF9AE}" pid="5" name="MSIP_Label_4929bff8-5b33-42aa-95d2-28f72e792cb0_SetDate">
    <vt:lpwstr>2018-12-20T02:11:02.1694407Z</vt:lpwstr>
  </property>
  <property fmtid="{D5CDD505-2E9C-101B-9397-08002B2CF9AE}" pid="6" name="MSIP_Label_4929bff8-5b33-42aa-95d2-28f72e792cb0_Name">
    <vt:lpwstr>Business Use Only</vt:lpwstr>
  </property>
  <property fmtid="{D5CDD505-2E9C-101B-9397-08002B2CF9AE}" pid="7" name="MSIP_Label_4929bff8-5b33-42aa-95d2-28f72e792cb0_Application">
    <vt:lpwstr>Microsoft Azure Information Protection</vt:lpwstr>
  </property>
  <property fmtid="{D5CDD505-2E9C-101B-9397-08002B2CF9AE}" pid="8" name="MSIP_Label_4929bff8-5b33-42aa-95d2-28f72e792cb0_Extended_MSFT_Method">
    <vt:lpwstr>Automatic</vt:lpwstr>
  </property>
  <property fmtid="{D5CDD505-2E9C-101B-9397-08002B2CF9AE}" pid="9" name="Confidentiality">
    <vt:lpwstr>Business Use Only</vt:lpwstr>
  </property>
</Properties>
</file>